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641" r:id="rId3"/>
    <p:sldId id="653" r:id="rId4"/>
    <p:sldId id="644" r:id="rId5"/>
    <p:sldId id="646" r:id="rId6"/>
    <p:sldId id="647" r:id="rId7"/>
    <p:sldId id="648" r:id="rId8"/>
    <p:sldId id="649" r:id="rId9"/>
    <p:sldId id="650" r:id="rId10"/>
    <p:sldId id="652" r:id="rId11"/>
    <p:sldId id="420" r:id="rId1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 galdric" initials="Mg" lastIdx="2" clrIdx="0">
    <p:extLst>
      <p:ext uri="{19B8F6BF-5375-455C-9EA6-DF929625EA0E}">
        <p15:presenceInfo xmlns:p15="http://schemas.microsoft.com/office/powerpoint/2012/main" userId="S-1-5-21-9395636-1867147299-261234032-400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92"/>
    <a:srgbClr val="FFFFFF"/>
    <a:srgbClr val="DEA900"/>
    <a:srgbClr val="428DA8"/>
    <a:srgbClr val="970D73"/>
    <a:srgbClr val="AEDC84"/>
    <a:srgbClr val="4A51E2"/>
    <a:srgbClr val="BB0980"/>
    <a:srgbClr val="A5C759"/>
    <a:srgbClr val="892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6395" autoAdjust="0"/>
  </p:normalViewPr>
  <p:slideViewPr>
    <p:cSldViewPr snapToGrid="0">
      <p:cViewPr varScale="1">
        <p:scale>
          <a:sx n="123" d="100"/>
          <a:sy n="123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9DC00BA6-9D9F-4771-87D0-338EBF7541F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5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62D9938B-CDD9-484C-BEC8-2E8C9A6172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6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not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3316" name="Espace réservé du pied de page 3"/>
          <p:cNvSpPr>
            <a:spLocks noGrp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36" indent="-28570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25" indent="-22856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55" indent="-22856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86" indent="-22856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216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344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76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606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/>
          </a:p>
        </p:txBody>
      </p:sp>
      <p:sp>
        <p:nvSpPr>
          <p:cNvPr id="13317" name="Espace réservé du numéro de diapositive 4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836" indent="-285706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2825" indent="-22856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9955" indent="-22856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086" indent="-228564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216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344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8476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5606" indent="-22856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CDC19CD-D5D4-400B-8EF2-0AFF93CC5FD5}" type="slidenum">
              <a:rPr lang="fr-FR" altLang="fr-FR" smtClean="0"/>
              <a:pPr/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8941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012C-C541-4661-82F9-FCB07F79FFFC}" type="datetime1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2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D7DB-7E77-4F5A-8B88-DDFC9A1637A6}" type="datetime1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39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FDC8-D890-48AE-8155-A8DBB2413E2F}" type="datetime1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3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1F21-09B3-4A61-8A1A-F406AA30F2DA}" type="datetime1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73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9829-6919-42B3-B11E-7DE9973C7B96}" type="datetime1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14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5573F-113C-411D-84FF-5A954EAA075F}" type="datetime1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74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FED7-59C2-4321-9047-EEC0559D7E23}" type="datetime1">
              <a:rPr lang="fr-FR" smtClean="0"/>
              <a:t>28/03/2024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04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C6A9D-D33A-41C8-A8E3-25ED27DB5356}" type="datetime1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C226E-8EFB-4312-8828-AECE7B4928C6}" type="datetime1">
              <a:rPr lang="fr-FR" smtClean="0"/>
              <a:t>28/03/2024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35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C610D-CB07-48D6-8299-19362F3B999D}" type="datetime1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43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9357-B7E0-4E9A-81AB-8DBD3C44DFFF}" type="datetime1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645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E7B37-3EFE-46F2-8CA0-E3EE6A2CE5BE}" type="datetime1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31CA4-4CDC-4119-A74F-EF2CDC150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62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yad.abdirahman@chu-nimes.fr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ec.centre@chu-nimes.fr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Z:\STAGIAIRES\Juliette LIMOUZIN\FRISE et personnages 2 su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" r="2157"/>
          <a:stretch/>
        </p:blipFill>
        <p:spPr bwMode="auto">
          <a:xfrm>
            <a:off x="-2931" y="4662988"/>
            <a:ext cx="12194931" cy="223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154002" y="817034"/>
            <a:ext cx="920261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i="1" dirty="0">
              <a:solidFill>
                <a:srgbClr val="326D92"/>
              </a:solidFill>
            </a:endParaRPr>
          </a:p>
          <a:p>
            <a:pPr algn="ctr"/>
            <a:endParaRPr lang="fr-FR" sz="2000" i="1" dirty="0">
              <a:solidFill>
                <a:srgbClr val="326D92"/>
              </a:solidFill>
            </a:endParaRPr>
          </a:p>
          <a:p>
            <a:pPr algn="ctr"/>
            <a:endParaRPr lang="fr-FR" sz="4400" dirty="0">
              <a:solidFill>
                <a:srgbClr val="326D92"/>
              </a:solidFill>
            </a:endParaRPr>
          </a:p>
          <a:p>
            <a:pPr algn="ctr"/>
            <a:endParaRPr lang="fr-FR" sz="4400" b="1" dirty="0">
              <a:solidFill>
                <a:srgbClr val="326D92"/>
              </a:solidFill>
            </a:endParaRPr>
          </a:p>
          <a:p>
            <a:pPr algn="ctr"/>
            <a:r>
              <a:rPr lang="fr-FR" sz="4400" b="1" dirty="0" smtClean="0">
                <a:solidFill>
                  <a:srgbClr val="326D92"/>
                </a:solidFill>
              </a:rPr>
              <a:t>IVG tardives</a:t>
            </a:r>
            <a:endParaRPr lang="fr-FR" sz="4400" b="1" dirty="0">
              <a:solidFill>
                <a:srgbClr val="326D92"/>
              </a:solidFill>
            </a:endParaRPr>
          </a:p>
          <a:p>
            <a:pPr algn="ctr"/>
            <a:r>
              <a:rPr lang="fr-FR" sz="2200" dirty="0" smtClean="0">
                <a:solidFill>
                  <a:srgbClr val="326D92"/>
                </a:solidFill>
              </a:rPr>
              <a:t>Dr </a:t>
            </a:r>
            <a:r>
              <a:rPr lang="fr-FR" sz="2200" dirty="0" err="1" smtClean="0">
                <a:solidFill>
                  <a:srgbClr val="326D92"/>
                </a:solidFill>
              </a:rPr>
              <a:t>Syad</a:t>
            </a:r>
            <a:r>
              <a:rPr lang="fr-FR" sz="2200" dirty="0" smtClean="0">
                <a:solidFill>
                  <a:srgbClr val="326D92"/>
                </a:solidFill>
              </a:rPr>
              <a:t> ABDIRAHMAN</a:t>
            </a:r>
            <a:endParaRPr lang="fr-FR" sz="2200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676" y="992662"/>
            <a:ext cx="2282857" cy="142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Lien ville-hôpital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06582" y="1479665"/>
            <a:ext cx="899437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Que faire en cas de demande d’IVG tardives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Orientation rapide la patiente sur le CHU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Urgences gynécologiques pour organisation rapide de la prise en charge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Numéro des urgences : </a:t>
            </a:r>
            <a:r>
              <a:rPr lang="fr-FR" sz="2000" b="1" dirty="0" smtClean="0"/>
              <a:t>04 66 68 66 61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Appel également du gynécologue de garde </a:t>
            </a:r>
            <a:r>
              <a:rPr lang="fr-FR" sz="2000" smtClean="0"/>
              <a:t>: </a:t>
            </a:r>
            <a:r>
              <a:rPr lang="fr-FR" sz="2000" smtClean="0"/>
              <a:t>06 46 09 60 09</a:t>
            </a:r>
            <a:endParaRPr lang="fr-F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Mon numéro : </a:t>
            </a:r>
            <a:r>
              <a:rPr lang="fr-FR" sz="2000" b="1" dirty="0" smtClean="0"/>
              <a:t>06 73 89 84 70 </a:t>
            </a:r>
            <a:r>
              <a:rPr lang="fr-FR" sz="2000" dirty="0" smtClean="0"/>
              <a:t>et mon mail : </a:t>
            </a:r>
            <a:r>
              <a:rPr lang="fr-FR" sz="2000" dirty="0" smtClean="0">
                <a:hlinkClick r:id="rId3"/>
              </a:rPr>
              <a:t>syad.abdirahman@chu-nimes.fr</a:t>
            </a:r>
            <a:endParaRPr lang="fr-F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Mail du centre d’orthogénie : </a:t>
            </a:r>
            <a:r>
              <a:rPr lang="fr-FR" sz="2000" dirty="0" smtClean="0">
                <a:hlinkClick r:id="rId4"/>
              </a:rPr>
              <a:t>sec.centre@chu-nimes.fr</a:t>
            </a:r>
            <a:endParaRPr lang="fr-FR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2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Z:\STAGIAIRES\Juliette LIMOUZIN\FRISE et personnages 2 suit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" r="2157"/>
          <a:stretch/>
        </p:blipFill>
        <p:spPr bwMode="auto">
          <a:xfrm>
            <a:off x="-2933" y="4622228"/>
            <a:ext cx="12194931" cy="223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663" y="2527008"/>
            <a:ext cx="2282857" cy="1420929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 rot="16200000">
            <a:off x="5776196" y="-5776749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– ENSEIGNEMENT - RECHERCHE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393685" y="1820531"/>
            <a:ext cx="940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Merci pour votre attention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628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Qu’est ce qu’une IVG tardive ?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23455" y="1737360"/>
            <a:ext cx="7406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Terme avancé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Délai de prise en charge trop long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Terme proche du terme réglementaire ?</a:t>
            </a:r>
          </a:p>
        </p:txBody>
      </p:sp>
    </p:spTree>
    <p:extLst>
      <p:ext uri="{BB962C8B-B14F-4D97-AF65-F5344CB8AC3E}">
        <p14:creationId xmlns:p14="http://schemas.microsoft.com/office/powerpoint/2010/main" val="14280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Loi du 2 mars 2022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003DBE8-D123-4F24-B800-D5D589C28FC2}"/>
              </a:ext>
            </a:extLst>
          </p:cNvPr>
          <p:cNvSpPr txBox="1"/>
          <p:nvPr/>
        </p:nvSpPr>
        <p:spPr>
          <a:xfrm>
            <a:off x="1191886" y="1874322"/>
            <a:ext cx="90046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800" dirty="0" smtClean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algn="ctr"/>
            <a:r>
              <a:rPr lang="fr-FR" sz="2800" dirty="0" smtClean="0"/>
              <a:t>     Allongement </a:t>
            </a:r>
            <a:r>
              <a:rPr lang="fr-FR" sz="2800" dirty="0"/>
              <a:t>du délai légal de recours à l’interruption volontaire de grossesse (IVG), passant ainsi de 14 à 16 semaines d’aménorrhées (SA</a:t>
            </a:r>
            <a:r>
              <a:rPr lang="fr-FR" sz="2800" dirty="0" smtClean="0"/>
              <a:t>).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Conséquences pour les structures de soins 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003DBE8-D123-4F24-B800-D5D589C28FC2}"/>
              </a:ext>
            </a:extLst>
          </p:cNvPr>
          <p:cNvSpPr txBox="1"/>
          <p:nvPr/>
        </p:nvSpPr>
        <p:spPr>
          <a:xfrm>
            <a:off x="252548" y="2128058"/>
            <a:ext cx="101043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Organisation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Augmentation du nombre d’IVG ?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Lieu de réalisation de ces IVG tardives : bloc opératoire, salle d’accouchement 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Matériel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Canules d’aspiration adaptées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Personnel soignant 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Qui fait ces IVG tardives 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Risque de complications importants ?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120640" y="5885411"/>
            <a:ext cx="7722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BEAUCOUP DE QUESTIONS !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6014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Logistique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003DBE8-D123-4F24-B800-D5D589C28FC2}"/>
              </a:ext>
            </a:extLst>
          </p:cNvPr>
          <p:cNvSpPr txBox="1"/>
          <p:nvPr/>
        </p:nvSpPr>
        <p:spPr>
          <a:xfrm>
            <a:off x="310737" y="1587731"/>
            <a:ext cx="10104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IVG instrumentale jusqu’à 15 SA maximum puis rapidement IVG instrumentale possible jusqu’à 16 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IVG médicale en salle d’accouchement possible entre 14 SA et 16 SA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Choix est laissé à la patiente à la consultation (explications données sur chaque méthode…)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IVG instrumentale 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003DBE8-D123-4F24-B800-D5D589C28FC2}"/>
              </a:ext>
            </a:extLst>
          </p:cNvPr>
          <p:cNvSpPr txBox="1"/>
          <p:nvPr/>
        </p:nvSpPr>
        <p:spPr>
          <a:xfrm>
            <a:off x="310737" y="1587731"/>
            <a:ext cx="101043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Préparation cervicale importante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1cp de </a:t>
            </a:r>
            <a:r>
              <a:rPr lang="fr-FR" sz="2000" dirty="0" err="1" smtClean="0"/>
              <a:t>Mifepristone</a:t>
            </a:r>
            <a:r>
              <a:rPr lang="fr-FR" sz="2000" dirty="0" smtClean="0"/>
              <a:t> 36h à 48 heures avant le geste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400µg de </a:t>
            </a:r>
            <a:r>
              <a:rPr lang="fr-FR" sz="2000" dirty="0" err="1"/>
              <a:t>M</a:t>
            </a:r>
            <a:r>
              <a:rPr lang="fr-FR" sz="2000" dirty="0" err="1" smtClean="0"/>
              <a:t>isoprostol</a:t>
            </a:r>
            <a:r>
              <a:rPr lang="fr-FR" sz="2000" dirty="0" smtClean="0"/>
              <a:t> deux heures avant le geste</a:t>
            </a:r>
          </a:p>
          <a:p>
            <a:pPr lvl="2"/>
            <a:endParaRPr lang="fr-F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Syntocinon</a:t>
            </a:r>
            <a:r>
              <a:rPr lang="fr-FR" sz="2000" dirty="0" smtClean="0"/>
              <a:t> pendant le geste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5 UI en IVD à la rupture de la poche des eaux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10 UI en IVL pendant l’aspiration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5 UI en IVD à la fin du geste</a:t>
            </a:r>
          </a:p>
          <a:p>
            <a:pPr lvl="2"/>
            <a:endParaRPr lang="fr-F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Echo-guidage de qualité pendant le geste opératoire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1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IVG médicamenteuse (même protocole que les IMG)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003DBE8-D123-4F24-B800-D5D589C28FC2}"/>
              </a:ext>
            </a:extLst>
          </p:cNvPr>
          <p:cNvSpPr txBox="1"/>
          <p:nvPr/>
        </p:nvSpPr>
        <p:spPr>
          <a:xfrm>
            <a:off x="310737" y="1587731"/>
            <a:ext cx="101043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Préparation cervicale 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1cp de </a:t>
            </a:r>
            <a:r>
              <a:rPr lang="fr-FR" sz="2000" dirty="0" err="1" smtClean="0"/>
              <a:t>Mifepristone</a:t>
            </a:r>
            <a:r>
              <a:rPr lang="fr-FR" sz="2000" dirty="0" smtClean="0"/>
              <a:t> 36h à 48 heures avant le geste</a:t>
            </a:r>
          </a:p>
          <a:p>
            <a:pPr lvl="2"/>
            <a:endParaRPr lang="fr-F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Laminaires la veille :</a:t>
            </a:r>
          </a:p>
          <a:p>
            <a:pPr lvl="2"/>
            <a:endParaRPr lang="fr-F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Protocole </a:t>
            </a:r>
            <a:r>
              <a:rPr lang="fr-FR" sz="2000" dirty="0" err="1" smtClean="0"/>
              <a:t>misoprostol</a:t>
            </a:r>
            <a:r>
              <a:rPr lang="fr-FR" sz="2000" dirty="0" smtClean="0"/>
              <a:t> avec APD en place en salle d’accouchement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96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Notre expérience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003DBE8-D123-4F24-B800-D5D589C28FC2}"/>
              </a:ext>
            </a:extLst>
          </p:cNvPr>
          <p:cNvSpPr txBox="1"/>
          <p:nvPr/>
        </p:nvSpPr>
        <p:spPr>
          <a:xfrm>
            <a:off x="709748" y="1837113"/>
            <a:ext cx="10104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En 2022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22 IVG chirurgicales entre 14 et 16 SA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4 IVG médicamenteuses entre 14 et 16 SA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fr-FR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En 2023 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11 IVG chirurgicales entre 14 et 16 SA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fr-FR" sz="2000" dirty="0" smtClean="0"/>
              <a:t>3 IVG médicamenteuses entre 14 et 16 SA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760382" y="5098922"/>
            <a:ext cx="9692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599 IVG en 2023 au CHU de </a:t>
            </a:r>
            <a:r>
              <a:rPr lang="fr-FR" sz="2800" b="1" dirty="0" err="1" smtClean="0"/>
              <a:t>Nimes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16094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776195" y="-5809178"/>
            <a:ext cx="639611" cy="12192002"/>
          </a:xfrm>
          <a:prstGeom prst="rect">
            <a:avLst/>
          </a:prstGeom>
          <a:solidFill>
            <a:srgbClr val="326D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326D92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0" y="132933"/>
            <a:ext cx="3771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bg1"/>
                </a:solidFill>
              </a:rPr>
              <a:t>Centre hospitalier universitaire de Nîmes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60382" y="177422"/>
            <a:ext cx="3771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chemeClr val="bg1"/>
                </a:solidFill>
              </a:rPr>
              <a:t>SOINS - ENSEIGNEMENT - RECHERCHE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177" y="817034"/>
            <a:ext cx="8743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326D92"/>
                </a:solidFill>
                <a:ea typeface="+mj-ea"/>
                <a:cs typeface="+mj-cs"/>
              </a:rPr>
              <a:t>Notre expérience, nos complications</a:t>
            </a:r>
            <a:endParaRPr lang="fr-FR" sz="4400" b="1" dirty="0">
              <a:solidFill>
                <a:srgbClr val="326D92"/>
              </a:solidFill>
              <a:ea typeface="+mj-ea"/>
              <a:cs typeface="+mj-c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44" y="132933"/>
            <a:ext cx="1365703" cy="85001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06582" y="1479665"/>
            <a:ext cx="8994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2 perforations utérines avec </a:t>
            </a:r>
            <a:r>
              <a:rPr lang="fr-FR" dirty="0" err="1" smtClean="0"/>
              <a:t>hémopéritoine</a:t>
            </a:r>
            <a:r>
              <a:rPr lang="fr-FR" dirty="0" smtClean="0"/>
              <a:t> 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Cœlioscopie avec suture de l’utérus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Patientes sorties à J1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45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3  - Modèle PPT CHU de Nîmes.potx [Lecture seule]" id="{8D374734-31C5-4C79-9895-8F81FEB6098A}" vid="{81284BAE-D2BE-4FC4-9D23-22BAA613971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D4FF943D6A44AB7F2239B69FE90F4" ma:contentTypeVersion="14" ma:contentTypeDescription="Crée un document." ma:contentTypeScope="" ma:versionID="a8317eaa4039e67cc275e5465f26a804">
  <xsd:schema xmlns:xsd="http://www.w3.org/2001/XMLSchema" xmlns:xs="http://www.w3.org/2001/XMLSchema" xmlns:p="http://schemas.microsoft.com/office/2006/metadata/properties" xmlns:ns2="86ce6a82-6b0d-491d-b64a-3bb8355412ee" xmlns:ns3="d5b4b7c0-cb74-4c5d-add3-2f4dd696e874" targetNamespace="http://schemas.microsoft.com/office/2006/metadata/properties" ma:root="true" ma:fieldsID="829c01432d7c43bc8b0c7a09e433e667" ns2:_="" ns3:_="">
    <xsd:import namespace="86ce6a82-6b0d-491d-b64a-3bb8355412ee"/>
    <xsd:import namespace="d5b4b7c0-cb74-4c5d-add3-2f4dd696e8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ce6a82-6b0d-491d-b64a-3bb8355412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11b9c6ec-b393-4ab5-9bd7-9bcf2c4937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b4b7c0-cb74-4c5d-add3-2f4dd696e87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47a3e433-6f88-4176-a605-0741badfe388}" ma:internalName="TaxCatchAll" ma:showField="CatchAllData" ma:web="d5b4b7c0-cb74-4c5d-add3-2f4dd696e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1AAF3A-EB48-4DE4-92F8-521B299B11FC}"/>
</file>

<file path=customXml/itemProps2.xml><?xml version="1.0" encoding="utf-8"?>
<ds:datastoreItem xmlns:ds="http://schemas.openxmlformats.org/officeDocument/2006/customXml" ds:itemID="{2547E1B2-78EF-4EF7-9263-8AEA33CF92F3}"/>
</file>

<file path=docProps/app.xml><?xml version="1.0" encoding="utf-8"?>
<Properties xmlns="http://schemas.openxmlformats.org/officeDocument/2006/extended-properties" xmlns:vt="http://schemas.openxmlformats.org/officeDocument/2006/docPropsVTypes">
  <Template>2023  - Modèle PPT CHU de Nîmes</Template>
  <TotalTime>153</TotalTime>
  <Words>502</Words>
  <Application>Microsoft Office PowerPoint</Application>
  <PresentationFormat>Grand écran</PresentationFormat>
  <Paragraphs>103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CHU Nîmes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HAMON Vanessa</dc:creator>
  <cp:lastModifiedBy>Salle</cp:lastModifiedBy>
  <cp:revision>10</cp:revision>
  <cp:lastPrinted>2023-08-24T13:56:51Z</cp:lastPrinted>
  <dcterms:created xsi:type="dcterms:W3CDTF">2024-03-04T08:31:39Z</dcterms:created>
  <dcterms:modified xsi:type="dcterms:W3CDTF">2024-03-28T18:08:32Z</dcterms:modified>
</cp:coreProperties>
</file>