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5" r:id="rId6"/>
    <p:sldId id="278" r:id="rId7"/>
    <p:sldId id="283" r:id="rId8"/>
    <p:sldId id="287" r:id="rId9"/>
    <p:sldId id="277" r:id="rId10"/>
    <p:sldId id="284" r:id="rId11"/>
    <p:sldId id="279" r:id="rId12"/>
    <p:sldId id="1497" r:id="rId13"/>
    <p:sldId id="285" r:id="rId14"/>
    <p:sldId id="1498" r:id="rId15"/>
    <p:sldId id="1499" r:id="rId16"/>
    <p:sldId id="273" r:id="rId17"/>
    <p:sldId id="263" r:id="rId18"/>
    <p:sldId id="1500" r:id="rId19"/>
    <p:sldId id="1501" r:id="rId20"/>
    <p:sldId id="1502" r:id="rId21"/>
    <p:sldId id="1503" r:id="rId22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TPMrMKduXcm0twq9+5pAjMavr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cordella" userId="d416e56c998ef241" providerId="LiveId" clId="{C2D3784A-F780-4DC3-A4ED-9816AFE4D3DD}"/>
    <pc:docChg chg="modSld sldOrd">
      <pc:chgData name="emilie cordella" userId="d416e56c998ef241" providerId="LiveId" clId="{C2D3784A-F780-4DC3-A4ED-9816AFE4D3DD}" dt="2024-03-04T18:03:24.956" v="53" actId="20577"/>
      <pc:docMkLst>
        <pc:docMk/>
      </pc:docMkLst>
      <pc:sldChg chg="modSp mod">
        <pc:chgData name="emilie cordella" userId="d416e56c998ef241" providerId="LiveId" clId="{C2D3784A-F780-4DC3-A4ED-9816AFE4D3DD}" dt="2024-03-04T18:03:24.956" v="53" actId="20577"/>
        <pc:sldMkLst>
          <pc:docMk/>
          <pc:sldMk cId="0" sldId="256"/>
        </pc:sldMkLst>
        <pc:spChg chg="mod">
          <ac:chgData name="emilie cordella" userId="d416e56c998ef241" providerId="LiveId" clId="{C2D3784A-F780-4DC3-A4ED-9816AFE4D3DD}" dt="2024-03-04T18:03:24.956" v="53" actId="20577"/>
          <ac:spMkLst>
            <pc:docMk/>
            <pc:sldMk cId="0" sldId="256"/>
            <ac:spMk id="86" creationId="{00000000-0000-0000-0000-000000000000}"/>
          </ac:spMkLst>
        </pc:spChg>
      </pc:sldChg>
      <pc:sldChg chg="modSp mod">
        <pc:chgData name="emilie cordella" userId="d416e56c998ef241" providerId="LiveId" clId="{C2D3784A-F780-4DC3-A4ED-9816AFE4D3DD}" dt="2024-03-04T15:09:47.796" v="0" actId="20577"/>
        <pc:sldMkLst>
          <pc:docMk/>
          <pc:sldMk cId="0" sldId="257"/>
        </pc:sldMkLst>
        <pc:spChg chg="mod">
          <ac:chgData name="emilie cordella" userId="d416e56c998ef241" providerId="LiveId" clId="{C2D3784A-F780-4DC3-A4ED-9816AFE4D3DD}" dt="2024-03-04T15:09:47.796" v="0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emilie cordella" userId="d416e56c998ef241" providerId="LiveId" clId="{C2D3784A-F780-4DC3-A4ED-9816AFE4D3DD}" dt="2024-03-04T15:10:01.767" v="1" actId="20577"/>
        <pc:sldMkLst>
          <pc:docMk/>
          <pc:sldMk cId="0" sldId="258"/>
        </pc:sldMkLst>
        <pc:spChg chg="mod">
          <ac:chgData name="emilie cordella" userId="d416e56c998ef241" providerId="LiveId" clId="{C2D3784A-F780-4DC3-A4ED-9816AFE4D3DD}" dt="2024-03-04T15:10:01.767" v="1" actId="20577"/>
          <ac:spMkLst>
            <pc:docMk/>
            <pc:sldMk cId="0" sldId="258"/>
            <ac:spMk id="99" creationId="{00000000-0000-0000-0000-000000000000}"/>
          </ac:spMkLst>
        </pc:spChg>
      </pc:sldChg>
      <pc:sldChg chg="modSp mod">
        <pc:chgData name="emilie cordella" userId="d416e56c998ef241" providerId="LiveId" clId="{C2D3784A-F780-4DC3-A4ED-9816AFE4D3DD}" dt="2024-03-04T15:10:23.870" v="2" actId="20577"/>
        <pc:sldMkLst>
          <pc:docMk/>
          <pc:sldMk cId="0" sldId="259"/>
        </pc:sldMkLst>
        <pc:spChg chg="mod">
          <ac:chgData name="emilie cordella" userId="d416e56c998ef241" providerId="LiveId" clId="{C2D3784A-F780-4DC3-A4ED-9816AFE4D3DD}" dt="2024-03-04T15:10:23.870" v="2" actId="20577"/>
          <ac:spMkLst>
            <pc:docMk/>
            <pc:sldMk cId="0" sldId="259"/>
            <ac:spMk id="3" creationId="{EA19460D-E12B-D9B3-D306-8C7FDEAB050F}"/>
          </ac:spMkLst>
        </pc:spChg>
      </pc:sldChg>
      <pc:sldChg chg="ord">
        <pc:chgData name="emilie cordella" userId="d416e56c998ef241" providerId="LiveId" clId="{C2D3784A-F780-4DC3-A4ED-9816AFE4D3DD}" dt="2024-03-04T15:11:39.511" v="6"/>
        <pc:sldMkLst>
          <pc:docMk/>
          <pc:sldMk cId="806467216" sldId="277"/>
        </pc:sldMkLst>
      </pc:sldChg>
      <pc:sldChg chg="ord">
        <pc:chgData name="emilie cordella" userId="d416e56c998ef241" providerId="LiveId" clId="{C2D3784A-F780-4DC3-A4ED-9816AFE4D3DD}" dt="2024-03-04T15:11:24.024" v="4"/>
        <pc:sldMkLst>
          <pc:docMk/>
          <pc:sldMk cId="3307366275" sldId="278"/>
        </pc:sldMkLst>
      </pc:sldChg>
      <pc:sldChg chg="modSp mod">
        <pc:chgData name="emilie cordella" userId="d416e56c998ef241" providerId="LiveId" clId="{C2D3784A-F780-4DC3-A4ED-9816AFE4D3DD}" dt="2024-03-04T15:15:52.898" v="15" actId="20577"/>
        <pc:sldMkLst>
          <pc:docMk/>
          <pc:sldMk cId="2132001303" sldId="1501"/>
        </pc:sldMkLst>
        <pc:spChg chg="mod">
          <ac:chgData name="emilie cordella" userId="d416e56c998ef241" providerId="LiveId" clId="{C2D3784A-F780-4DC3-A4ED-9816AFE4D3DD}" dt="2024-03-04T15:15:52.898" v="15" actId="20577"/>
          <ac:spMkLst>
            <pc:docMk/>
            <pc:sldMk cId="2132001303" sldId="1501"/>
            <ac:spMk id="5" creationId="{F821CD32-D335-3A5F-07BB-9F855C0CAFA3}"/>
          </ac:spMkLst>
        </pc:spChg>
      </pc:sldChg>
      <pc:sldChg chg="modSp mod">
        <pc:chgData name="emilie cordella" userId="d416e56c998ef241" providerId="LiveId" clId="{C2D3784A-F780-4DC3-A4ED-9816AFE4D3DD}" dt="2024-03-04T15:14:52.132" v="14" actId="20577"/>
        <pc:sldMkLst>
          <pc:docMk/>
          <pc:sldMk cId="3929926471" sldId="1502"/>
        </pc:sldMkLst>
        <pc:spChg chg="mod">
          <ac:chgData name="emilie cordella" userId="d416e56c998ef241" providerId="LiveId" clId="{C2D3784A-F780-4DC3-A4ED-9816AFE4D3DD}" dt="2024-03-04T15:14:52.132" v="14" actId="20577"/>
          <ac:spMkLst>
            <pc:docMk/>
            <pc:sldMk cId="3929926471" sldId="1502"/>
            <ac:spMk id="5" creationId="{C9AA3D1E-56A0-F310-973F-F25809CBFC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8500" y="751625"/>
            <a:ext cx="4593375" cy="375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60375"/>
            <a:ext cx="5511800" cy="45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8975" y="4760375"/>
            <a:ext cx="5511800" cy="450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8975" y="4760375"/>
            <a:ext cx="5511800" cy="450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8975" y="4760375"/>
            <a:ext cx="5511800" cy="450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8975" y="4760375"/>
            <a:ext cx="5511800" cy="450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8975" y="4760375"/>
            <a:ext cx="5511800" cy="450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6087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54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0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23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98644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70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95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35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22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97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83748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484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ic.cnsf.asso.fr/wp-content/uploads/2020/06/2020.06_Enqu%C3%AAte-Bien-%C3%AAtre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Cabinet </a:t>
            </a:r>
            <a:r>
              <a:rPr lang="fr-FR" sz="4000" dirty="0" err="1"/>
              <a:t>Cordella&amp;Lebrun</a:t>
            </a:r>
            <a:br>
              <a:rPr lang="fr-FR" sz="4000" dirty="0"/>
            </a:br>
            <a:r>
              <a:rPr lang="fr-FR" sz="4000" dirty="0"/>
              <a:t>Psychologues 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259632" y="436510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sz="2400" b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sz="2400" b="1" dirty="0"/>
              <a:t>Prévention des risques psychosociaux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fr-FR"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sz="2400" b="1" dirty="0"/>
              <a:t>Le 4 MARS 2024</a:t>
            </a:r>
            <a:endParaRPr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>
            <a:normAutofit fontScale="90000"/>
          </a:bodyPr>
          <a:lstStyle/>
          <a:p>
            <a:pPr marL="114300" indent="0" fontAlgn="base"/>
            <a:r>
              <a:rPr lang="fr-FR" sz="4800" b="1" dirty="0"/>
              <a:t>Les risques psychosociaux</a:t>
            </a:r>
            <a:br>
              <a:rPr lang="fr-FR" sz="4800" b="1" dirty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7620000" cy="5301208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124744"/>
            <a:ext cx="74168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Conséquences dans l’entreprise de la souffrance au travail : 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fr-FR" sz="2400" dirty="0"/>
              <a:t>Absentéisme important (arrêt maladie et accident de travail)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fr-FR" sz="2400" dirty="0"/>
              <a:t>Turn-over 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fr-FR" sz="2400" dirty="0"/>
              <a:t>Productivité 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fr-FR" sz="2400" dirty="0"/>
              <a:t>Accidents de travail plus fréquents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fr-FR" sz="2400" dirty="0"/>
              <a:t>………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48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DB74EB-2A7D-443D-B969-8BF48F99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9255" y="639704"/>
            <a:ext cx="2474684" cy="5577840"/>
          </a:xfrm>
        </p:spPr>
        <p:txBody>
          <a:bodyPr anchor="ctr">
            <a:normAutofit/>
          </a:bodyPr>
          <a:lstStyle/>
          <a:p>
            <a:pPr marL="114300" indent="0" fontAlgn="base"/>
            <a:r>
              <a:rPr lang="fr-FR" sz="2800" b="1"/>
              <a:t>Les facteurs de risques psychosociaux</a:t>
            </a:r>
            <a:br>
              <a:rPr lang="fr-FR" sz="2800" b="1"/>
            </a:br>
            <a:endParaRPr lang="fr-FR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036E77-5F7B-494E-A117-FEA947B35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/>
          </p:cNvSpPr>
          <p:nvPr/>
        </p:nvSpPr>
        <p:spPr>
          <a:xfrm>
            <a:off x="588168" y="1776802"/>
            <a:ext cx="4469607" cy="310949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65176">
              <a:spcAft>
                <a:spcPts val="600"/>
              </a:spcAft>
            </a:pPr>
            <a:endParaRPr lang="fr-FR" sz="162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176" lvl="1" defTabSz="265176">
              <a:spcAft>
                <a:spcPts val="600"/>
              </a:spcAft>
            </a:pPr>
            <a:endParaRPr lang="fr-FR" sz="10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176" lvl="1" defTabSz="265176">
              <a:spcAft>
                <a:spcPts val="600"/>
              </a:spcAft>
            </a:pPr>
            <a:endParaRPr lang="fr-FR" sz="10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176" lvl="1" defTabSz="265176">
              <a:spcAft>
                <a:spcPts val="600"/>
              </a:spcAft>
            </a:pPr>
            <a:endParaRPr lang="fr-FR" sz="10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176" lvl="1" defTabSz="265176">
              <a:spcAft>
                <a:spcPts val="600"/>
              </a:spcAft>
            </a:pPr>
            <a:endParaRPr lang="fr-FR" sz="10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07343" y="1776802"/>
            <a:ext cx="4350432" cy="493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65176">
              <a:spcAft>
                <a:spcPts val="600"/>
              </a:spcAft>
            </a:pPr>
            <a:endParaRPr lang="fr-FR" sz="162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65176">
              <a:spcAft>
                <a:spcPts val="600"/>
              </a:spcAft>
            </a:pPr>
            <a:r>
              <a:rPr lang="fr-FR" sz="162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grandes familles de facteurs de risques psychosociaux ( source INRS : évaluer les facteurs de risques psychosociaux, l’outil RPS DUER) : </a:t>
            </a:r>
          </a:p>
          <a:p>
            <a:pPr defTabSz="265176">
              <a:spcAft>
                <a:spcPts val="600"/>
              </a:spcAft>
            </a:pPr>
            <a:endParaRPr lang="fr-FR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65735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Intensité et complexité du travail</a:t>
            </a:r>
          </a:p>
          <a:p>
            <a:pPr marL="165735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Horaires de travail difficiles</a:t>
            </a:r>
          </a:p>
          <a:p>
            <a:pPr marL="165735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Exigences émotionnelles</a:t>
            </a:r>
          </a:p>
          <a:p>
            <a:pPr marL="165735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Faible autonomie au travail</a:t>
            </a:r>
          </a:p>
          <a:p>
            <a:pPr marL="165735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Rapports sociaux au travail dégradés</a:t>
            </a:r>
          </a:p>
          <a:p>
            <a:pPr marL="165735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Conflits de valeur</a:t>
            </a:r>
          </a:p>
          <a:p>
            <a:pPr marL="165735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Insécurité de l’emploi et du travail</a:t>
            </a:r>
          </a:p>
          <a:p>
            <a:pPr marL="265176" lvl="1" defTabSz="265176">
              <a:spcAft>
                <a:spcPts val="600"/>
              </a:spcAft>
            </a:pPr>
            <a:endParaRPr lang="fr-FR" sz="9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803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639704"/>
            <a:ext cx="2474684" cy="5577840"/>
          </a:xfrm>
        </p:spPr>
        <p:txBody>
          <a:bodyPr anchor="ctr">
            <a:normAutofit/>
          </a:bodyPr>
          <a:lstStyle/>
          <a:p>
            <a:pPr marL="114300" indent="0" algn="ctr" fontAlgn="base"/>
            <a:r>
              <a:rPr lang="fr-FR" b="1"/>
              <a:t>Les facteurs de risques</a:t>
            </a:r>
            <a:br>
              <a:rPr lang="fr-FR" b="1"/>
            </a:br>
            <a:endParaRPr lang="fr-FR"/>
          </a:p>
        </p:txBody>
      </p:sp>
      <p:sp>
        <p:nvSpPr>
          <p:cNvPr id="3" name="Espace réservé du contenu 2"/>
          <p:cNvSpPr>
            <a:spLocks/>
          </p:cNvSpPr>
          <p:nvPr/>
        </p:nvSpPr>
        <p:spPr>
          <a:xfrm>
            <a:off x="3676104" y="1780112"/>
            <a:ext cx="4871514" cy="338909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8036">
              <a:spcAft>
                <a:spcPts val="600"/>
              </a:spcAft>
            </a:pPr>
            <a:endParaRPr lang="fr-FR" sz="176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051313" y="1688042"/>
            <a:ext cx="5814391" cy="346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8036">
              <a:spcAft>
                <a:spcPts val="600"/>
              </a:spcAft>
            </a:pPr>
            <a:endParaRPr lang="fr-FR" sz="113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88036">
              <a:spcAft>
                <a:spcPts val="600"/>
              </a:spcAft>
            </a:pPr>
            <a:r>
              <a:rPr lang="fr-FR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Intensité et complexité du travail</a:t>
            </a:r>
          </a:p>
          <a:p>
            <a:pPr marL="468059" lvl="1" indent="-180023" defTabSz="28803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5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Contraintes et rythmes de travail</a:t>
            </a:r>
          </a:p>
          <a:p>
            <a:pPr marL="468059" lvl="1" indent="-180023" defTabSz="28803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5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Niveau de précision des objectifs de travail</a:t>
            </a:r>
          </a:p>
          <a:p>
            <a:pPr marL="468059" lvl="1" indent="-180023" defTabSz="28803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5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Adéquation des objectifs avec les moyens et les responsabilités</a:t>
            </a:r>
          </a:p>
          <a:p>
            <a:pPr marL="468059" lvl="1" indent="-180023" defTabSz="28803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5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Compatibilité des instructions de travail entre elles</a:t>
            </a:r>
          </a:p>
          <a:p>
            <a:pPr marL="468059" lvl="1" indent="-180023" defTabSz="28803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5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Gestion de la polyvalence</a:t>
            </a:r>
          </a:p>
          <a:p>
            <a:pPr marL="468059" lvl="1" indent="-180023" defTabSz="28803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5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Interruption dans le travail</a:t>
            </a:r>
          </a:p>
          <a:p>
            <a:pPr marL="468059" lvl="1" indent="-180023" defTabSz="28803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5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Attention et vigilance</a:t>
            </a:r>
          </a:p>
          <a:p>
            <a:pPr marL="288036" lvl="1" defTabSz="288036">
              <a:spcAft>
                <a:spcPts val="600"/>
              </a:spcAft>
            </a:pPr>
            <a:endParaRPr lang="fr-FR" sz="100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23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99C17EF-9F98-4D0C-A74B-FA23A50A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5618" y="685800"/>
            <a:ext cx="4632582" cy="14859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14300" defTabSz="914400" fontAlgn="base"/>
            <a:r>
              <a:rPr lang="en-US" sz="2800" b="1" dirty="0"/>
              <a:t>Les </a:t>
            </a:r>
            <a:r>
              <a:rPr lang="en-US" sz="2800" b="1" dirty="0" err="1"/>
              <a:t>facteurs</a:t>
            </a:r>
            <a:r>
              <a:rPr lang="en-US" sz="2800" b="1" dirty="0"/>
              <a:t> de </a:t>
            </a:r>
            <a:r>
              <a:rPr lang="en-US" sz="2800" b="1" dirty="0" err="1"/>
              <a:t>risque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 err="1"/>
              <a:t>Horaires</a:t>
            </a:r>
            <a:r>
              <a:rPr lang="en-US" sz="2800" b="1" dirty="0"/>
              <a:t> de travail </a:t>
            </a:r>
            <a:r>
              <a:rPr lang="en-US" sz="2800" b="1" dirty="0" err="1"/>
              <a:t>difficiles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pic>
        <p:nvPicPr>
          <p:cNvPr id="27" name="Picture 26" descr="Notes autocollantes sur un mur">
            <a:extLst>
              <a:ext uri="{FF2B5EF4-FFF2-40B4-BE49-F238E27FC236}">
                <a16:creationId xmlns:a16="http://schemas.microsoft.com/office/drawing/2014/main" id="{361204E0-96C0-CE81-C9C4-F731CA5CE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2316" r="32580" b="2"/>
          <a:stretch/>
        </p:blipFill>
        <p:spPr>
          <a:xfrm>
            <a:off x="20" y="10"/>
            <a:ext cx="3451588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CE34936-B6F6-4892-93D7-48FAA43F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51608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F17385-8DC0-437B-80A6-4E608B5AC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25618" y="2286000"/>
            <a:ext cx="463258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Durée </a:t>
            </a:r>
            <a:r>
              <a:rPr lang="en-US" dirty="0" err="1">
                <a:solidFill>
                  <a:schemeClr val="tx2"/>
                </a:solidFill>
              </a:rPr>
              <a:t>hebdomadaire</a:t>
            </a:r>
            <a:r>
              <a:rPr lang="en-US" dirty="0">
                <a:solidFill>
                  <a:schemeClr val="tx2"/>
                </a:solidFill>
              </a:rPr>
              <a:t> du travail</a:t>
            </a:r>
          </a:p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Travail </a:t>
            </a:r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horaires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atypiques</a:t>
            </a:r>
            <a:endParaRPr lang="en-US" dirty="0">
              <a:solidFill>
                <a:schemeClr val="tx2"/>
              </a:solidFill>
            </a:endParaRPr>
          </a:p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Extension de la </a:t>
            </a:r>
            <a:r>
              <a:rPr lang="en-US" dirty="0" err="1">
                <a:solidFill>
                  <a:schemeClr val="tx2"/>
                </a:solidFill>
              </a:rPr>
              <a:t>disponibilité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dehors des </a:t>
            </a:r>
            <a:r>
              <a:rPr lang="en-US" dirty="0" err="1">
                <a:solidFill>
                  <a:schemeClr val="tx2"/>
                </a:solidFill>
              </a:rPr>
              <a:t>horaires</a:t>
            </a:r>
            <a:r>
              <a:rPr lang="en-US" dirty="0">
                <a:solidFill>
                  <a:schemeClr val="tx2"/>
                </a:solidFill>
              </a:rPr>
              <a:t> de travail</a:t>
            </a:r>
          </a:p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Prévisibilité</a:t>
            </a:r>
            <a:r>
              <a:rPr lang="en-US" dirty="0">
                <a:solidFill>
                  <a:schemeClr val="tx2"/>
                </a:solidFill>
              </a:rPr>
              <a:t> des </a:t>
            </a:r>
            <a:r>
              <a:rPr lang="en-US" dirty="0" err="1">
                <a:solidFill>
                  <a:schemeClr val="tx2"/>
                </a:solidFill>
              </a:rPr>
              <a:t>horaires</a:t>
            </a:r>
            <a:r>
              <a:rPr lang="en-US" dirty="0">
                <a:solidFill>
                  <a:schemeClr val="tx2"/>
                </a:solidFill>
              </a:rPr>
              <a:t> et anticipation de </a:t>
            </a:r>
            <a:r>
              <a:rPr lang="en-US" dirty="0" err="1">
                <a:solidFill>
                  <a:schemeClr val="tx2"/>
                </a:solidFill>
              </a:rPr>
              <a:t>leur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changement</a:t>
            </a:r>
            <a:endParaRPr lang="en-US" dirty="0">
              <a:solidFill>
                <a:schemeClr val="tx2"/>
              </a:solidFill>
            </a:endParaRPr>
          </a:p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Conciliation entre la vie </a:t>
            </a:r>
            <a:r>
              <a:rPr lang="en-US" dirty="0" err="1">
                <a:solidFill>
                  <a:schemeClr val="tx2"/>
                </a:solidFill>
              </a:rPr>
              <a:t>personnelle</a:t>
            </a:r>
            <a:r>
              <a:rPr lang="en-US" dirty="0">
                <a:solidFill>
                  <a:schemeClr val="tx2"/>
                </a:solidFill>
              </a:rPr>
              <a:t> et </a:t>
            </a:r>
            <a:r>
              <a:rPr lang="en-US" dirty="0" err="1">
                <a:solidFill>
                  <a:schemeClr val="tx2"/>
                </a:solidFill>
              </a:rPr>
              <a:t>professionnelle</a:t>
            </a:r>
            <a:endParaRPr lang="en-US" dirty="0">
              <a:solidFill>
                <a:schemeClr val="tx2"/>
              </a:solidFill>
            </a:endParaRPr>
          </a:p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/>
          </p:cNvSpPr>
          <p:nvPr/>
        </p:nvSpPr>
        <p:spPr>
          <a:xfrm>
            <a:off x="3676104" y="1780112"/>
            <a:ext cx="4871514" cy="338909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8036">
              <a:spcAft>
                <a:spcPts val="600"/>
              </a:spcAft>
            </a:pPr>
            <a:endParaRPr lang="fr-FR" sz="176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00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9DB74EB-2A7D-443D-B969-8BF48F99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9255" y="639704"/>
            <a:ext cx="2474684" cy="5577840"/>
          </a:xfrm>
        </p:spPr>
        <p:txBody>
          <a:bodyPr anchor="ctr">
            <a:normAutofit/>
          </a:bodyPr>
          <a:lstStyle/>
          <a:p>
            <a:pPr marL="114300" indent="0" fontAlgn="base"/>
            <a:r>
              <a:rPr lang="fr-FR" b="1" dirty="0"/>
              <a:t>Facteurs de risques </a:t>
            </a:r>
            <a:br>
              <a:rPr lang="fr-FR" b="1" dirty="0"/>
            </a:b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036E77-5F7B-494E-A117-FEA947B35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/>
          </p:cNvSpPr>
          <p:nvPr/>
        </p:nvSpPr>
        <p:spPr>
          <a:xfrm>
            <a:off x="588168" y="2240839"/>
            <a:ext cx="4379452" cy="304677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60604">
              <a:spcAft>
                <a:spcPts val="600"/>
              </a:spcAft>
            </a:pPr>
            <a:endParaRPr lang="fr-FR" sz="159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0604" lvl="1" defTabSz="260604">
              <a:spcAft>
                <a:spcPts val="600"/>
              </a:spcAft>
            </a:pPr>
            <a:endParaRPr lang="fr-FR" sz="102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0604" lvl="1" defTabSz="260604">
              <a:spcAft>
                <a:spcPts val="600"/>
              </a:spcAft>
            </a:pPr>
            <a:endParaRPr lang="fr-FR" sz="102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0604" lvl="1" defTabSz="260604">
              <a:spcAft>
                <a:spcPts val="600"/>
              </a:spcAft>
            </a:pPr>
            <a:endParaRPr lang="fr-FR" sz="102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0604" lvl="1" defTabSz="260604">
              <a:spcAft>
                <a:spcPts val="600"/>
              </a:spcAft>
            </a:pPr>
            <a:endParaRPr lang="fr-FR" sz="102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95094" y="1569698"/>
            <a:ext cx="4262681" cy="411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60604">
              <a:spcAft>
                <a:spcPts val="600"/>
              </a:spcAft>
            </a:pPr>
            <a:endParaRPr lang="fr-FR" sz="102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62878" indent="-162878" defTabSz="260604">
              <a:spcAft>
                <a:spcPts val="600"/>
              </a:spcAft>
              <a:buFont typeface="Arial" pitchFamily="34" charset="0"/>
              <a:buChar char="•"/>
            </a:pPr>
            <a:r>
              <a:rPr lang="fr-FR" sz="182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Exigences émotionnelles</a:t>
            </a:r>
          </a:p>
          <a:p>
            <a:pPr marL="423482" lvl="1" indent="-162878" defTabSz="260604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6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Tensions avec le public</a:t>
            </a:r>
          </a:p>
          <a:p>
            <a:pPr marL="423482" lvl="1" indent="-162878" defTabSz="260604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6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Confrontation avec la souffrance d’autrui</a:t>
            </a:r>
          </a:p>
          <a:p>
            <a:pPr marL="423482" lvl="1" indent="-162878" defTabSz="260604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6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Maîtrise des émotions</a:t>
            </a:r>
          </a:p>
          <a:p>
            <a:pPr marL="260604" lvl="1" defTabSz="260604">
              <a:spcAft>
                <a:spcPts val="600"/>
              </a:spcAft>
            </a:pPr>
            <a:endParaRPr lang="fr-FR" sz="91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62878" indent="-162878" defTabSz="260604">
              <a:spcAft>
                <a:spcPts val="600"/>
              </a:spcAft>
              <a:buFont typeface="Arial" pitchFamily="34" charset="0"/>
              <a:buChar char="•"/>
            </a:pPr>
            <a:r>
              <a:rPr lang="fr-FR" sz="182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Faible autonomie au travail</a:t>
            </a:r>
          </a:p>
          <a:p>
            <a:pPr marL="423482" lvl="1" indent="-162878" defTabSz="260604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6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Autonomie temporelle</a:t>
            </a:r>
          </a:p>
          <a:p>
            <a:pPr marL="423482" lvl="1" indent="-162878" defTabSz="260604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6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 inutile</a:t>
            </a:r>
          </a:p>
          <a:p>
            <a:pPr marL="162878" indent="-162878" defTabSz="260604">
              <a:spcAft>
                <a:spcPts val="600"/>
              </a:spcAft>
              <a:buFont typeface="Arial" pitchFamily="34" charset="0"/>
              <a:buChar char="•"/>
            </a:pPr>
            <a:r>
              <a:rPr lang="fr-FR" sz="182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Insécurité de l’emploi et du travail</a:t>
            </a:r>
          </a:p>
          <a:p>
            <a:pPr marL="423482" lvl="1" indent="-162878" defTabSz="260604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6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Insécurité socio économique (emploi, salaire, carrière)</a:t>
            </a:r>
          </a:p>
          <a:p>
            <a:pPr marL="423482" lvl="1" indent="-162878" defTabSz="260604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6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Conduite du changement dans l’entreprise</a:t>
            </a:r>
          </a:p>
          <a:p>
            <a:pPr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85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DAC179-C790-4427-B1A0-AF7E55B8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9255" y="639704"/>
            <a:ext cx="2474684" cy="5577840"/>
          </a:xfrm>
        </p:spPr>
        <p:txBody>
          <a:bodyPr anchor="ctr">
            <a:normAutofit/>
          </a:bodyPr>
          <a:lstStyle/>
          <a:p>
            <a:pPr marL="114300" indent="0" fontAlgn="base"/>
            <a:r>
              <a:rPr lang="fr-FR" b="1"/>
              <a:t>Les facteurs de risques </a:t>
            </a:r>
            <a:br>
              <a:rPr lang="fr-FR" b="1"/>
            </a:br>
            <a:endParaRPr lang="fr-FR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A392D87-3787-45D6-976E-B85674C0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77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FE8E04-DEE3-49FD-89A2-285FAD1C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/>
          </p:cNvSpPr>
          <p:nvPr/>
        </p:nvSpPr>
        <p:spPr>
          <a:xfrm>
            <a:off x="588168" y="1918691"/>
            <a:ext cx="4462084" cy="310425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65176">
              <a:spcAft>
                <a:spcPts val="600"/>
              </a:spcAft>
            </a:pPr>
            <a:endParaRPr lang="fr-FR" sz="162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176" lvl="1" defTabSz="265176">
              <a:spcAft>
                <a:spcPts val="600"/>
              </a:spcAft>
            </a:pPr>
            <a:endParaRPr lang="fr-FR" sz="10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176" lvl="1" defTabSz="265176">
              <a:spcAft>
                <a:spcPts val="600"/>
              </a:spcAft>
            </a:pPr>
            <a:endParaRPr lang="fr-FR" sz="10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176" lvl="1" defTabSz="265176">
              <a:spcAft>
                <a:spcPts val="600"/>
              </a:spcAft>
            </a:pPr>
            <a:endParaRPr lang="fr-FR" sz="10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5176" lvl="1" defTabSz="265176">
              <a:spcAft>
                <a:spcPts val="600"/>
              </a:spcAft>
            </a:pPr>
            <a:endParaRPr lang="fr-FR" sz="10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14666" y="1834359"/>
            <a:ext cx="4343109" cy="358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65176">
              <a:spcAft>
                <a:spcPts val="600"/>
              </a:spcAft>
            </a:pPr>
            <a:endParaRPr lang="fr-FR" sz="10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65735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8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Rapports sociaux au travail dégradés</a:t>
            </a:r>
          </a:p>
          <a:p>
            <a:pPr marL="430911" lvl="1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Soutien de la part des collègues</a:t>
            </a:r>
          </a:p>
          <a:p>
            <a:pPr marL="430911" lvl="1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Soutien de la part des supérieurs hiérarchiques</a:t>
            </a:r>
          </a:p>
          <a:p>
            <a:pPr marL="430911" lvl="1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Violence interne </a:t>
            </a:r>
          </a:p>
          <a:p>
            <a:pPr marL="430911" lvl="1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Reconnaissance dans le travail</a:t>
            </a:r>
          </a:p>
          <a:p>
            <a:pPr marL="265176" lvl="1" defTabSz="265176">
              <a:spcAft>
                <a:spcPts val="600"/>
              </a:spcAft>
            </a:pPr>
            <a:endParaRPr lang="fr-FR" sz="92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65735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8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Conflits de valeurs</a:t>
            </a:r>
          </a:p>
          <a:p>
            <a:pPr marL="430911" lvl="1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Qualité empêchée</a:t>
            </a:r>
          </a:p>
          <a:p>
            <a:pPr marL="430911" lvl="1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Autonomie dans la tâche</a:t>
            </a:r>
          </a:p>
          <a:p>
            <a:pPr marL="430911" lvl="1" indent="-165735" defTabSz="265176">
              <a:spcAft>
                <a:spcPts val="600"/>
              </a:spcAft>
              <a:buFont typeface="Arial" pitchFamily="34" charset="0"/>
              <a:buChar char="•"/>
            </a:pPr>
            <a:r>
              <a:rPr lang="fr-FR" sz="13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Utilisation et développement des compétences</a:t>
            </a:r>
          </a:p>
          <a:p>
            <a:pPr>
              <a:spcAft>
                <a:spcPts val="600"/>
              </a:spcAft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31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>
            <a:normAutofit fontScale="90000"/>
          </a:bodyPr>
          <a:lstStyle/>
          <a:p>
            <a:pPr marL="114300" indent="0" fontAlgn="base"/>
            <a:r>
              <a:rPr lang="fr-FR" sz="4800" b="1" dirty="0"/>
              <a:t>Prévention </a:t>
            </a:r>
            <a:br>
              <a:rPr lang="fr-FR" sz="4800" b="1" dirty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7620000" cy="5301208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32551" y="836712"/>
            <a:ext cx="79208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3200" dirty="0"/>
              <a:t>Différents types de prévention selon l’INRS :</a:t>
            </a:r>
          </a:p>
          <a:p>
            <a:endParaRPr lang="fr-FR" sz="32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1" y="1628800"/>
            <a:ext cx="7939849" cy="49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99C17EF-9F98-4D0C-A74B-FA23A50A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3825618" y="685800"/>
            <a:ext cx="4632582" cy="148590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fr-FR" sz="3400"/>
              <a:t>Les risques et facteurs de risques du métier de sage-femme</a:t>
            </a:r>
          </a:p>
        </p:txBody>
      </p:sp>
      <p:pic>
        <p:nvPicPr>
          <p:cNvPr id="131" name="Picture 130" descr="Grand groupe de parachutistes en vol">
            <a:extLst>
              <a:ext uri="{FF2B5EF4-FFF2-40B4-BE49-F238E27FC236}">
                <a16:creationId xmlns:a16="http://schemas.microsoft.com/office/drawing/2014/main" id="{ADCC5B89-0E75-A1BE-1573-F98FF86657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33849" r="32682"/>
          <a:stretch/>
        </p:blipFill>
        <p:spPr>
          <a:xfrm>
            <a:off x="20" y="10"/>
            <a:ext cx="3451588" cy="6857990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ECE34936-B6F6-4892-93D7-48FAA43F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51608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4F17385-8DC0-437B-80A6-4E608B5AC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8" name="Google Shape;128;p8"/>
          <p:cNvSpPr txBox="1">
            <a:spLocks noGrp="1"/>
          </p:cNvSpPr>
          <p:nvPr>
            <p:ph idx="1"/>
          </p:nvPr>
        </p:nvSpPr>
        <p:spPr>
          <a:xfrm>
            <a:off x="3825618" y="2286000"/>
            <a:ext cx="4632582" cy="358140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sz="1600"/>
              <a:t>(source : </a:t>
            </a:r>
            <a:r>
              <a:rPr lang="fr-FR" sz="1600">
                <a:hlinkClick r:id="rId4"/>
              </a:rPr>
              <a:t>2020.06_Enquête Bien </a:t>
            </a:r>
            <a:r>
              <a:rPr lang="fr-FR" sz="1600" err="1">
                <a:hlinkClick r:id="rId4"/>
              </a:rPr>
              <a:t>être</a:t>
            </a:r>
            <a:r>
              <a:rPr lang="fr-FR" sz="1600">
                <a:hlinkClick r:id="rId4"/>
              </a:rPr>
              <a:t> (cnsf.asso.fr)</a:t>
            </a:r>
            <a:r>
              <a:rPr lang="fr-FR" sz="1600"/>
              <a:t>	</a:t>
            </a:r>
          </a:p>
          <a:p>
            <a:pPr marL="114300" lvl="0" indent="0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fr-FR" sz="1600" b="0" i="0">
                <a:effectLst/>
                <a:latin typeface="Libre Franklin" pitchFamily="2" charset="0"/>
              </a:rPr>
              <a:t>Le Collège National des </a:t>
            </a:r>
            <a:r>
              <a:rPr lang="fr-FR" sz="1600" b="0" i="0" err="1">
                <a:effectLst/>
                <a:latin typeface="Libre Franklin" pitchFamily="2" charset="0"/>
              </a:rPr>
              <a:t>Sages-Femmes</a:t>
            </a:r>
            <a:r>
              <a:rPr lang="fr-FR" sz="1600" b="0" i="0">
                <a:effectLst/>
                <a:latin typeface="Libre Franklin" pitchFamily="2" charset="0"/>
              </a:rPr>
              <a:t> </a:t>
            </a:r>
          </a:p>
          <a:p>
            <a:pPr marL="114300" lvl="0" indent="0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fr-FR" sz="1600"/>
          </a:p>
          <a:p>
            <a:pPr marL="114300" lvl="0" indent="0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fr-FR" sz="1600"/>
          </a:p>
          <a:p>
            <a:pPr marL="114300" lvl="0" indent="0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fr-FR" sz="1600"/>
          </a:p>
          <a:p>
            <a:pPr marL="114300" lvl="0" indent="0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fr-FR" sz="1600"/>
              <a:t>En résumé ……</a:t>
            </a:r>
          </a:p>
          <a:p>
            <a:pPr marL="114300" lvl="0" indent="0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fr-FR" sz="1600"/>
          </a:p>
          <a:p>
            <a:pPr marL="114300" lvl="0" indent="0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fr-FR" sz="1600"/>
              <a:t>			</a:t>
            </a:r>
          </a:p>
          <a:p>
            <a:pPr marL="114300" lvl="0" indent="0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fr-FR" sz="1600"/>
              <a:t>	</a:t>
            </a:r>
          </a:p>
          <a:p>
            <a:pPr marL="114300" lvl="0" indent="0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fr-FR" sz="1600"/>
          </a:p>
          <a:p>
            <a:pPr marL="114300" lvl="0" indent="0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fr-FR" sz="1600"/>
              <a:t>	</a:t>
            </a:r>
            <a:endParaRPr lang="fr-FR" sz="1600" b="1"/>
          </a:p>
          <a:p>
            <a:pPr marL="640080" lvl="1" indent="-101600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lang="fr-FR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BB1650-B616-4EFB-9FB7-5D93104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BBC4F9-4BF1-0BD9-229C-A202CB5F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40" y="1188720"/>
            <a:ext cx="4026771" cy="4480560"/>
          </a:xfrm>
        </p:spPr>
        <p:txBody>
          <a:bodyPr anchor="ctr">
            <a:normAutofit/>
          </a:bodyPr>
          <a:lstStyle/>
          <a:p>
            <a:pPr rtl="0"/>
            <a:r>
              <a:rPr lang="fr-FR" sz="1700" b="0" i="0">
                <a:effectLst/>
                <a:latin typeface="Libre Franklin" panose="020F0502020204030204" pitchFamily="2" charset="0"/>
              </a:rPr>
              <a:t>Mise en place en octobre 2019 </a:t>
            </a:r>
          </a:p>
          <a:p>
            <a:pPr rtl="0"/>
            <a:endParaRPr lang="fr-FR" sz="1700">
              <a:latin typeface="Libre Franklin" panose="020F0502020204030204" pitchFamily="2" charset="0"/>
            </a:endParaRPr>
          </a:p>
          <a:p>
            <a:pPr rtl="0"/>
            <a:r>
              <a:rPr lang="fr-FR" sz="1700" b="0" i="0">
                <a:effectLst/>
                <a:latin typeface="Libre Franklin" panose="020F0502020204030204" pitchFamily="2" charset="0"/>
              </a:rPr>
              <a:t>L’étude recense 2 767 réponses soit 12% des </a:t>
            </a:r>
            <a:r>
              <a:rPr lang="fr-FR" sz="1700" b="0" i="0" err="1">
                <a:effectLst/>
                <a:latin typeface="Libre Franklin" panose="020F0502020204030204" pitchFamily="2" charset="0"/>
              </a:rPr>
              <a:t>sages-femmes</a:t>
            </a:r>
            <a:r>
              <a:rPr lang="fr-FR" sz="1700" b="0" i="0">
                <a:effectLst/>
                <a:latin typeface="Libre Franklin" panose="020F0502020204030204" pitchFamily="2" charset="0"/>
              </a:rPr>
              <a:t> différenciant les cliniciennes salariées, cliniciennes libérales, les enseignantes et les coordinatrices. </a:t>
            </a:r>
          </a:p>
          <a:p>
            <a:pPr rtl="0"/>
            <a:r>
              <a:rPr lang="fr-FR" sz="1700" b="0" i="0">
                <a:effectLst/>
                <a:latin typeface="Libre Franklin" panose="020F0502020204030204" pitchFamily="2" charset="0"/>
              </a:rPr>
              <a:t>Ces données confirment une </a:t>
            </a:r>
            <a:r>
              <a:rPr lang="fr-FR" sz="1700" b="1" i="0">
                <a:effectLst/>
                <a:latin typeface="Libre Franklin" panose="020F0502020204030204" pitchFamily="2" charset="0"/>
              </a:rPr>
              <a:t>profession jeune</a:t>
            </a:r>
            <a:r>
              <a:rPr lang="fr-FR" sz="1700" b="0" i="0">
                <a:effectLst/>
                <a:latin typeface="Libre Franklin" panose="020F0502020204030204" pitchFamily="2" charset="0"/>
              </a:rPr>
              <a:t> avec des </a:t>
            </a:r>
            <a:r>
              <a:rPr lang="fr-FR" sz="1700" b="1" i="0">
                <a:effectLst/>
                <a:latin typeface="Libre Franklin" panose="020F0502020204030204" pitchFamily="2" charset="0"/>
              </a:rPr>
              <a:t>âges médians inférieurs à 40 ans pour les cliniciennes</a:t>
            </a:r>
            <a:r>
              <a:rPr lang="fr-FR" sz="1700" b="0" i="0">
                <a:effectLst/>
                <a:latin typeface="Libre Franklin" panose="020F0502020204030204" pitchFamily="2" charset="0"/>
              </a:rPr>
              <a:t> et </a:t>
            </a:r>
            <a:r>
              <a:rPr lang="fr-FR" sz="1700" b="1" i="0">
                <a:effectLst/>
                <a:latin typeface="Libre Franklin" panose="020F0502020204030204" pitchFamily="2" charset="0"/>
              </a:rPr>
              <a:t>de 47 ans pour les deux autres modes d’exercice.</a:t>
            </a:r>
          </a:p>
          <a:p>
            <a:endParaRPr lang="fr-FR" sz="1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47C962-A905-4168-832D-BF622B381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45887" y="0"/>
            <a:ext cx="349811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0CAA55C-9F48-4F94-95AA-563539497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987575" y="640080"/>
            <a:ext cx="1722021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CBB2E5-8600-8AA8-4645-DA1E1BBF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270" y="1252181"/>
            <a:ext cx="2349121" cy="4302457"/>
          </a:xfrm>
        </p:spPr>
        <p:txBody>
          <a:bodyPr>
            <a:normAutofit/>
          </a:bodyPr>
          <a:lstStyle/>
          <a:p>
            <a:r>
              <a:rPr lang="fr-FR" sz="3500">
                <a:solidFill>
                  <a:schemeClr val="bg2"/>
                </a:solidFill>
              </a:rPr>
              <a:t>Etats des lieux : </a:t>
            </a:r>
          </a:p>
        </p:txBody>
      </p:sp>
    </p:spTree>
    <p:extLst>
      <p:ext uri="{BB962C8B-B14F-4D97-AF65-F5344CB8AC3E}">
        <p14:creationId xmlns:p14="http://schemas.microsoft.com/office/powerpoint/2010/main" val="290006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9C17EF-9F98-4D0C-A74B-FA23A50A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que sur un document avec stylet">
            <a:extLst>
              <a:ext uri="{FF2B5EF4-FFF2-40B4-BE49-F238E27FC236}">
                <a16:creationId xmlns:a16="http://schemas.microsoft.com/office/drawing/2014/main" id="{32110D59-E188-5BF8-1109-1ABB6284B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40064" r="26341" b="-1"/>
          <a:stretch/>
        </p:blipFill>
        <p:spPr>
          <a:xfrm>
            <a:off x="20" y="10"/>
            <a:ext cx="19811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E34936-B6F6-4892-93D7-48FAA43F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51608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F17385-8DC0-437B-80A6-4E608B5AC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21CD32-D335-3A5F-07BB-9F855C0CAFA3}"/>
              </a:ext>
            </a:extLst>
          </p:cNvPr>
          <p:cNvSpPr txBox="1"/>
          <p:nvPr/>
        </p:nvSpPr>
        <p:spPr>
          <a:xfrm>
            <a:off x="3451608" y="272143"/>
            <a:ext cx="5539992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000" b="0" i="0" dirty="0">
                <a:solidFill>
                  <a:schemeClr val="tx2"/>
                </a:solidFill>
                <a:effectLst/>
              </a:rPr>
              <a:t>      </a:t>
            </a:r>
            <a:r>
              <a:rPr lang="en-US" sz="2000" b="1" i="0" dirty="0">
                <a:solidFill>
                  <a:schemeClr val="tx2"/>
                </a:solidFill>
                <a:effectLst/>
              </a:rPr>
              <a:t>Le </a:t>
            </a:r>
            <a:r>
              <a:rPr lang="en-US" sz="2000" b="1" i="0" dirty="0" err="1">
                <a:solidFill>
                  <a:schemeClr val="tx2"/>
                </a:solidFill>
                <a:effectLst/>
              </a:rPr>
              <a:t>nombre</a:t>
            </a:r>
            <a:r>
              <a:rPr lang="en-US" sz="2000" b="1" i="0" dirty="0">
                <a:solidFill>
                  <a:schemeClr val="tx2"/>
                </a:solidFill>
                <a:effectLst/>
              </a:rPr>
              <a:t> de sages-femmes </a:t>
            </a:r>
            <a:r>
              <a:rPr lang="en-US" sz="2000" b="1" i="0" dirty="0" err="1">
                <a:solidFill>
                  <a:schemeClr val="tx2"/>
                </a:solidFill>
                <a:effectLst/>
              </a:rPr>
              <a:t>françaises</a:t>
            </a:r>
            <a:r>
              <a:rPr lang="en-US" sz="20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  <a:effectLst/>
              </a:rPr>
              <a:t>souffrant</a:t>
            </a:r>
            <a:r>
              <a:rPr lang="en-US" sz="2000" b="1" i="0" dirty="0">
                <a:solidFill>
                  <a:schemeClr val="tx2"/>
                </a:solidFill>
                <a:effectLst/>
              </a:rPr>
              <a:t> de syndrome </a:t>
            </a:r>
            <a:r>
              <a:rPr lang="en-US" sz="2000" b="1" i="0" dirty="0" err="1">
                <a:solidFill>
                  <a:schemeClr val="tx2"/>
                </a:solidFill>
                <a:effectLst/>
              </a:rPr>
              <a:t>d’épuisement</a:t>
            </a:r>
            <a:r>
              <a:rPr lang="en-US" sz="20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  <a:effectLst/>
              </a:rPr>
              <a:t>émotionnel</a:t>
            </a:r>
            <a:r>
              <a:rPr lang="en-US" sz="2000" b="1" i="0" dirty="0">
                <a:solidFill>
                  <a:schemeClr val="tx2"/>
                </a:solidFill>
                <a:effectLst/>
              </a:rPr>
              <a:t> – burnout – </a:t>
            </a:r>
            <a:r>
              <a:rPr lang="en-US" sz="2000" b="1" i="0" dirty="0" err="1">
                <a:solidFill>
                  <a:schemeClr val="tx2"/>
                </a:solidFill>
                <a:effectLst/>
              </a:rPr>
              <a:t>est</a:t>
            </a:r>
            <a:r>
              <a:rPr lang="en-US" sz="20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chemeClr val="tx2"/>
                </a:solidFill>
                <a:effectLst/>
              </a:rPr>
              <a:t>significatif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 </a:t>
            </a:r>
            <a:r>
              <a:rPr lang="en-US" sz="2000" dirty="0">
                <a:solidFill>
                  <a:schemeClr val="tx2"/>
                </a:solidFill>
              </a:rPr>
              <a:t>: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20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lus de 40% des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cliniciennes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salariées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,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</a:rPr>
              <a:t>31% des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cliniciennes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libérales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</a:rPr>
              <a:t> 37,5% des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enseignantes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en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sont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victimes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.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000" b="0" i="0" dirty="0">
                <a:solidFill>
                  <a:schemeClr val="tx2"/>
                </a:solidFill>
                <a:effectLst/>
              </a:rPr>
              <a:t>Ce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pourcentage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augmente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considérablement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chez les sage-femmes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coordinatrices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puisqu’il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atteint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pratiquement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66%. 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2000" b="0" i="0" dirty="0">
              <a:solidFill>
                <a:schemeClr val="tx2"/>
              </a:solidFill>
              <a:effectLst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20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000" b="0" i="0" dirty="0">
                <a:solidFill>
                  <a:schemeClr val="tx2"/>
                </a:solidFill>
                <a:effectLst/>
              </a:rPr>
              <a:t>Le </a:t>
            </a:r>
            <a:r>
              <a:rPr lang="en-US" sz="2000" b="1" i="0" dirty="0" err="1">
                <a:solidFill>
                  <a:schemeClr val="tx2"/>
                </a:solidFill>
                <a:effectLst/>
              </a:rPr>
              <a:t>conflit</a:t>
            </a:r>
            <a:r>
              <a:rPr lang="en-US" sz="2000" b="1" i="0" dirty="0">
                <a:solidFill>
                  <a:schemeClr val="tx2"/>
                </a:solidFill>
                <a:effectLst/>
              </a:rPr>
              <a:t> vie </a:t>
            </a:r>
            <a:r>
              <a:rPr lang="en-US" sz="2000" b="1" i="0" dirty="0" err="1">
                <a:solidFill>
                  <a:schemeClr val="tx2"/>
                </a:solidFill>
                <a:effectLst/>
              </a:rPr>
              <a:t>privée</a:t>
            </a:r>
            <a:r>
              <a:rPr lang="en-US" sz="2000" b="1" i="0" dirty="0">
                <a:solidFill>
                  <a:schemeClr val="tx2"/>
                </a:solidFill>
                <a:effectLst/>
              </a:rPr>
              <a:t> / vie </a:t>
            </a:r>
            <a:r>
              <a:rPr lang="en-US" sz="2000" b="1" i="0" dirty="0" err="1">
                <a:solidFill>
                  <a:schemeClr val="tx2"/>
                </a:solidFill>
                <a:effectLst/>
              </a:rPr>
              <a:t>personnelle</a:t>
            </a:r>
            <a:r>
              <a:rPr lang="en-US" sz="2000" b="1" i="0" dirty="0">
                <a:solidFill>
                  <a:schemeClr val="tx2"/>
                </a:solidFill>
                <a:effectLst/>
              </a:rPr>
              <a:t> important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 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est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l’un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des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principaux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facteurs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de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risque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psycho-social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aggravant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cet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 état </a:t>
            </a:r>
            <a:r>
              <a:rPr lang="en-US" sz="2000" b="0" i="0" dirty="0" err="1">
                <a:solidFill>
                  <a:schemeClr val="tx2"/>
                </a:solidFill>
                <a:effectLst/>
              </a:rPr>
              <a:t>d’épuisement</a:t>
            </a:r>
            <a:r>
              <a:rPr lang="en-US" sz="2000" b="0" i="0" dirty="0">
                <a:solidFill>
                  <a:schemeClr val="tx2"/>
                </a:solidFill>
                <a:effectLst/>
              </a:rPr>
              <a:t>.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20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000" b="1" i="1" dirty="0">
                <a:solidFill>
                  <a:schemeClr val="tx2"/>
                </a:solidFill>
                <a:effectLst/>
              </a:rPr>
              <a:t>Plus de la </a:t>
            </a:r>
            <a:r>
              <a:rPr lang="en-US" sz="2000" b="1" i="1" dirty="0" err="1">
                <a:solidFill>
                  <a:schemeClr val="tx2"/>
                </a:solidFill>
                <a:effectLst/>
              </a:rPr>
              <a:t>moitié</a:t>
            </a:r>
            <a:r>
              <a:rPr lang="en-US" sz="2000" b="1" i="1" dirty="0">
                <a:solidFill>
                  <a:schemeClr val="tx2"/>
                </a:solidFill>
                <a:effectLst/>
              </a:rPr>
              <a:t> des sages-femmes </a:t>
            </a:r>
            <a:r>
              <a:rPr lang="en-US" sz="2000" b="1" i="1" dirty="0" err="1">
                <a:solidFill>
                  <a:schemeClr val="tx2"/>
                </a:solidFill>
                <a:effectLst/>
              </a:rPr>
              <a:t>effectuent</a:t>
            </a:r>
            <a:r>
              <a:rPr lang="en-US" sz="2000" b="1" i="1" dirty="0">
                <a:solidFill>
                  <a:schemeClr val="tx2"/>
                </a:solidFill>
                <a:effectLst/>
              </a:rPr>
              <a:t> des </a:t>
            </a:r>
            <a:r>
              <a:rPr lang="en-US" sz="2000" b="1" i="1" dirty="0" err="1">
                <a:solidFill>
                  <a:schemeClr val="tx2"/>
                </a:solidFill>
                <a:effectLst/>
              </a:rPr>
              <a:t>heures</a:t>
            </a:r>
            <a:r>
              <a:rPr lang="en-US" sz="2000" b="1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effectLst/>
              </a:rPr>
              <a:t>supplémentaires</a:t>
            </a:r>
            <a:r>
              <a:rPr lang="en-US" sz="2000" b="0" i="1" dirty="0">
                <a:solidFill>
                  <a:schemeClr val="tx2"/>
                </a:solidFill>
                <a:effectLst/>
              </a:rPr>
              <a:t>, et que pour </a:t>
            </a:r>
            <a:r>
              <a:rPr lang="en-US" sz="2000" b="0" i="1" dirty="0" err="1">
                <a:solidFill>
                  <a:schemeClr val="tx2"/>
                </a:solidFill>
                <a:effectLst/>
              </a:rPr>
              <a:t>une</a:t>
            </a:r>
            <a:r>
              <a:rPr lang="en-US" sz="2000" b="0" i="1" dirty="0">
                <a:solidFill>
                  <a:schemeClr val="tx2"/>
                </a:solidFill>
                <a:effectLst/>
              </a:rPr>
              <a:t> part </a:t>
            </a:r>
            <a:r>
              <a:rPr lang="en-US" sz="2000" b="0" i="1" dirty="0" err="1">
                <a:solidFill>
                  <a:schemeClr val="tx2"/>
                </a:solidFill>
                <a:effectLst/>
              </a:rPr>
              <a:t>d’entre</a:t>
            </a:r>
            <a:r>
              <a:rPr lang="en-US" sz="2000" b="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1" dirty="0" err="1">
                <a:solidFill>
                  <a:schemeClr val="tx2"/>
                </a:solidFill>
                <a:effectLst/>
              </a:rPr>
              <a:t>elles</a:t>
            </a:r>
            <a:r>
              <a:rPr lang="en-US" sz="2000" b="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1" dirty="0" err="1">
                <a:solidFill>
                  <a:schemeClr val="tx2"/>
                </a:solidFill>
                <a:effectLst/>
              </a:rPr>
              <a:t>ces</a:t>
            </a:r>
            <a:r>
              <a:rPr lang="en-US" sz="2000" b="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1" dirty="0" err="1">
                <a:solidFill>
                  <a:schemeClr val="tx2"/>
                </a:solidFill>
                <a:effectLst/>
              </a:rPr>
              <a:t>heures</a:t>
            </a:r>
            <a:r>
              <a:rPr lang="en-US" sz="2000" b="0" i="1" dirty="0">
                <a:solidFill>
                  <a:schemeClr val="tx2"/>
                </a:solidFill>
                <a:effectLst/>
              </a:rPr>
              <a:t> ne </a:t>
            </a:r>
            <a:r>
              <a:rPr lang="en-US" sz="2000" b="0" i="1" dirty="0" err="1">
                <a:solidFill>
                  <a:schemeClr val="tx2"/>
                </a:solidFill>
                <a:effectLst/>
              </a:rPr>
              <a:t>sont</a:t>
            </a:r>
            <a:r>
              <a:rPr lang="en-US" sz="2000" b="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1" dirty="0" err="1">
                <a:solidFill>
                  <a:schemeClr val="tx2"/>
                </a:solidFill>
                <a:effectLst/>
              </a:rPr>
              <a:t>ni</a:t>
            </a:r>
            <a:r>
              <a:rPr lang="en-US" sz="2000" b="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1" dirty="0" err="1">
                <a:solidFill>
                  <a:schemeClr val="tx2"/>
                </a:solidFill>
                <a:effectLst/>
              </a:rPr>
              <a:t>rémunérées</a:t>
            </a:r>
            <a:r>
              <a:rPr lang="en-US" sz="2000" b="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1" dirty="0" err="1">
                <a:solidFill>
                  <a:schemeClr val="tx2"/>
                </a:solidFill>
                <a:effectLst/>
              </a:rPr>
              <a:t>ni</a:t>
            </a:r>
            <a:r>
              <a:rPr lang="en-US" sz="2000" b="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0" i="1">
                <a:solidFill>
                  <a:schemeClr val="tx2"/>
                </a:solidFill>
                <a:effectLst/>
              </a:rPr>
              <a:t>récupérées. </a:t>
            </a:r>
            <a:endParaRPr lang="en-US" sz="2000" b="0" i="1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200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480060" y="791570"/>
            <a:ext cx="3014130" cy="526239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2800"/>
              <a:buFont typeface="Cambria"/>
              <a:buNone/>
            </a:pPr>
            <a:r>
              <a:rPr lang="fr-FR" sz="2900">
                <a:solidFill>
                  <a:schemeClr val="bg2"/>
                </a:solidFill>
              </a:rPr>
              <a:t>Présentation du Cabinet Cordella&amp;Lebrun</a:t>
            </a:r>
            <a:br>
              <a:rPr lang="fr-FR" sz="2900">
                <a:solidFill>
                  <a:schemeClr val="bg2"/>
                </a:solidFill>
              </a:rPr>
            </a:br>
            <a:endParaRPr lang="fr-FR" sz="2900">
              <a:solidFill>
                <a:schemeClr val="bg2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93" name="Google Shape;93;p2"/>
          <p:cNvSpPr txBox="1">
            <a:spLocks noGrp="1"/>
          </p:cNvSpPr>
          <p:nvPr>
            <p:ph idx="1"/>
          </p:nvPr>
        </p:nvSpPr>
        <p:spPr>
          <a:xfrm>
            <a:off x="4632540" y="791570"/>
            <a:ext cx="3669231" cy="526239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fr-FR" sz="1600" dirty="0"/>
              <a:t>Deux psychologues : </a:t>
            </a: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fr-FR" sz="1600" dirty="0"/>
              <a:t>Charlotte Lebrun / Emilie Cordella</a:t>
            </a:r>
          </a:p>
          <a:p>
            <a:pPr marL="114300" lvl="0" indent="0" rtl="0"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fr-FR" sz="1600" dirty="0"/>
              <a:t>Création du cabinet en  janvier 2017</a:t>
            </a:r>
          </a:p>
          <a:p>
            <a:pPr marL="114300" lvl="0" indent="0" rtl="0"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lang="fr-FR" sz="1600" dirty="0"/>
          </a:p>
          <a:p>
            <a:pPr marL="114300" lvl="0" indent="0" rtl="0"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fr-FR" sz="1600" b="1" dirty="0"/>
              <a:t>Nos activités principales :  </a:t>
            </a:r>
            <a:endParaRPr lang="fr-FR" sz="1600" dirty="0"/>
          </a:p>
          <a:p>
            <a:pPr>
              <a:spcBef>
                <a:spcPts val="444"/>
              </a:spcBef>
              <a:buSzPts val="2220"/>
            </a:pPr>
            <a:r>
              <a:rPr lang="fr-FR" sz="1600" b="1" dirty="0"/>
              <a:t>Accompagnement thérapeutique à la souffrance au travail et autres problématiques personnelles</a:t>
            </a:r>
          </a:p>
          <a:p>
            <a:pPr>
              <a:spcBef>
                <a:spcPts val="444"/>
              </a:spcBef>
              <a:buSzPts val="2220"/>
            </a:pPr>
            <a:r>
              <a:rPr lang="fr-FR" sz="1600" b="1" dirty="0"/>
              <a:t>Orientation professionnelle : bilan de compétences </a:t>
            </a:r>
          </a:p>
          <a:p>
            <a:pPr marL="457200" indent="-342900">
              <a:spcBef>
                <a:spcPts val="444"/>
              </a:spcBef>
              <a:spcAft>
                <a:spcPts val="0"/>
              </a:spcAft>
              <a:buSzPts val="2220"/>
            </a:pPr>
            <a:endParaRPr lang="fr-FR" sz="1600" b="1" dirty="0"/>
          </a:p>
          <a:p>
            <a:pPr>
              <a:spcBef>
                <a:spcPts val="444"/>
              </a:spcBef>
              <a:buSzPts val="2220"/>
            </a:pPr>
            <a:r>
              <a:rPr lang="fr-FR" sz="1600" b="1" dirty="0"/>
              <a:t>Accompagnement des entreprises : </a:t>
            </a:r>
          </a:p>
          <a:p>
            <a:pPr marL="114300" lvl="0" indent="0" rtl="0"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fr-FR" sz="1600" dirty="0"/>
              <a:t>Une approche individuelle : accompagnement thérapeutique (post-trauma et positionnement professionnel). </a:t>
            </a:r>
          </a:p>
          <a:p>
            <a:pPr marL="342900" lvl="0" indent="-87629" rtl="0"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lang="fr-FR" sz="1600" b="1" dirty="0"/>
          </a:p>
          <a:p>
            <a:pPr marL="342900" lvl="0" indent="-87629" rtl="0"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lang="fr-FR" sz="1600" b="1" dirty="0"/>
          </a:p>
          <a:p>
            <a:pPr marL="640080" lvl="1" indent="-111125" rtl="0">
              <a:spcBef>
                <a:spcPts val="370"/>
              </a:spcBef>
              <a:spcAft>
                <a:spcPts val="0"/>
              </a:spcAft>
              <a:buSzPts val="1850"/>
              <a:buNone/>
            </a:pPr>
            <a:endParaRPr lang="fr-FR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9C17EF-9F98-4D0C-A74B-FA23A50A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nd groupe de parachutistes en vol">
            <a:extLst>
              <a:ext uri="{FF2B5EF4-FFF2-40B4-BE49-F238E27FC236}">
                <a16:creationId xmlns:a16="http://schemas.microsoft.com/office/drawing/2014/main" id="{CB08163C-E964-F187-1C74-845EEF5A6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3849" r="32682"/>
          <a:stretch/>
        </p:blipFill>
        <p:spPr>
          <a:xfrm>
            <a:off x="20" y="10"/>
            <a:ext cx="3451588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E34936-B6F6-4892-93D7-48FAA43F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51608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F17385-8DC0-437B-80A6-4E608B5AC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AA3D1E-56A0-F310-973F-F25809CBFC8B}"/>
              </a:ext>
            </a:extLst>
          </p:cNvPr>
          <p:cNvSpPr txBox="1"/>
          <p:nvPr/>
        </p:nvSpPr>
        <p:spPr>
          <a:xfrm>
            <a:off x="3825618" y="2286000"/>
            <a:ext cx="463258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F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acteurs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de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risques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psycho-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sociaux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fortement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corrélés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au burnout :  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la charge de travail 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importante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, les exigences 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émotionnelles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 fortes et le manque de reconnaissance.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1500" b="0" i="0" dirty="0">
              <a:solidFill>
                <a:schemeClr val="tx2"/>
              </a:solidFill>
              <a:effectLst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b="0" i="0" dirty="0">
                <a:solidFill>
                  <a:schemeClr val="tx2"/>
                </a:solidFill>
                <a:effectLst/>
              </a:rPr>
              <a:t>Par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ailleurs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,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l’analyse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des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résultats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concernant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 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l’encadrement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 des 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étudiants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est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également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préoccupant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.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b="0" i="0" dirty="0">
                <a:solidFill>
                  <a:schemeClr val="tx2"/>
                </a:solidFill>
                <a:effectLst/>
              </a:rPr>
              <a:t>Si les sages-femmes se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sentent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suffisamment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compétentes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pour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accompagner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les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étudiants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en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stage, la charge et le temps de travail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rendent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cet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exercice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0" i="0" dirty="0" err="1">
                <a:solidFill>
                  <a:schemeClr val="tx2"/>
                </a:solidFill>
                <a:effectLst/>
              </a:rPr>
              <a:t>complexe</a:t>
            </a:r>
            <a:r>
              <a:rPr lang="en-US" sz="1500" b="0" i="0" dirty="0">
                <a:solidFill>
                  <a:schemeClr val="tx2"/>
                </a:solidFill>
                <a:effectLst/>
              </a:rPr>
              <a:t> pour plus de 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la 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moitié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 des sages-femmes 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cliniciennes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salariées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 et pour 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l’exercice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1" i="0" dirty="0" err="1">
                <a:solidFill>
                  <a:schemeClr val="tx2"/>
                </a:solidFill>
                <a:effectLst/>
              </a:rPr>
              <a:t>libéral</a:t>
            </a:r>
            <a:r>
              <a:rPr lang="en-US" sz="1500" b="1" i="0" dirty="0">
                <a:solidFill>
                  <a:schemeClr val="tx2"/>
                </a:solidFill>
                <a:effectLst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29926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9C17EF-9F98-4D0C-A74B-FA23A50A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ourriture sur une table">
            <a:extLst>
              <a:ext uri="{FF2B5EF4-FFF2-40B4-BE49-F238E27FC236}">
                <a16:creationId xmlns:a16="http://schemas.microsoft.com/office/drawing/2014/main" id="{943057E8-BD59-0AE1-3B07-04408A164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61930" r="4475" b="-1"/>
          <a:stretch/>
        </p:blipFill>
        <p:spPr>
          <a:xfrm>
            <a:off x="20" y="10"/>
            <a:ext cx="345158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E34936-B6F6-4892-93D7-48FAA43F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51608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F17385-8DC0-437B-80A6-4E608B5AC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E2E755-8AC6-2336-64EB-F46EC2E49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618" y="2286000"/>
            <a:ext cx="4632582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Merci pour votre attention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977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480060" y="791570"/>
            <a:ext cx="3014130" cy="526239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2800"/>
              <a:buFont typeface="Cambria"/>
              <a:buNone/>
            </a:pPr>
            <a:r>
              <a:rPr lang="fr-FR" sz="2900">
                <a:solidFill>
                  <a:schemeClr val="bg2"/>
                </a:solidFill>
              </a:rPr>
              <a:t>Présentation du Cabinet Cordella&amp;Lebrun</a:t>
            </a:r>
            <a:br>
              <a:rPr lang="fr-FR" sz="2900">
                <a:solidFill>
                  <a:schemeClr val="bg2"/>
                </a:solidFill>
              </a:rPr>
            </a:br>
            <a:endParaRPr lang="fr-FR" sz="2900">
              <a:solidFill>
                <a:schemeClr val="bg2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99" name="Google Shape;99;p3"/>
          <p:cNvSpPr txBox="1">
            <a:spLocks noGrp="1"/>
          </p:cNvSpPr>
          <p:nvPr>
            <p:ph idx="1"/>
          </p:nvPr>
        </p:nvSpPr>
        <p:spPr>
          <a:xfrm>
            <a:off x="4632540" y="791570"/>
            <a:ext cx="3669231" cy="526239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114300" lvl="0" indent="0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fr-FR" sz="1500" dirty="0"/>
          </a:p>
          <a:p>
            <a:pPr marL="114300" lvl="0" indent="0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fr-FR" sz="1500" b="1" dirty="0"/>
              <a:t>Notre expérience : </a:t>
            </a:r>
            <a:endParaRPr lang="fr-FR" sz="1500" dirty="0"/>
          </a:p>
          <a:p>
            <a:pPr marL="571500" indent="-457200">
              <a:spcBef>
                <a:spcPts val="440"/>
              </a:spcBef>
              <a:spcAft>
                <a:spcPts val="0"/>
              </a:spcAft>
              <a:buSzPts val="2200"/>
            </a:pPr>
            <a:r>
              <a:rPr lang="fr-FR" sz="1500" b="1" dirty="0"/>
              <a:t>Enseignement en centre de formation (CNAM, IFC, Croix Rouge) : </a:t>
            </a:r>
            <a:endParaRPr lang="fr-FR" sz="1500" dirty="0"/>
          </a:p>
          <a:p>
            <a:pPr marL="640080" lvl="1" indent="-228600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fr-FR" sz="1500" b="1" dirty="0"/>
              <a:t>Thématiques : QVT, RPS, orientation professionnelle et outils de recrutement (tests psychotechniques)</a:t>
            </a:r>
          </a:p>
          <a:p>
            <a:pPr marL="754380" lvl="1" indent="-342900">
              <a:spcBef>
                <a:spcPts val="400"/>
              </a:spcBef>
              <a:spcAft>
                <a:spcPts val="0"/>
              </a:spcAft>
              <a:buSzPts val="2000"/>
            </a:pPr>
            <a:endParaRPr lang="fr-FR" sz="1500" dirty="0"/>
          </a:p>
          <a:p>
            <a:pPr marL="571500" indent="-457200">
              <a:spcBef>
                <a:spcPts val="440"/>
              </a:spcBef>
              <a:buSzPts val="2200"/>
            </a:pPr>
            <a:r>
              <a:rPr lang="fr-FR" sz="1500" b="1" dirty="0"/>
              <a:t>Audit risques psychosociaux </a:t>
            </a:r>
          </a:p>
          <a:p>
            <a:pPr marL="457200" indent="-342900">
              <a:spcBef>
                <a:spcPts val="440"/>
              </a:spcBef>
              <a:buSzPts val="2200"/>
            </a:pPr>
            <a:endParaRPr lang="fr-FR" sz="1500" b="1" dirty="0"/>
          </a:p>
          <a:p>
            <a:pPr marL="571500" indent="-457200">
              <a:spcBef>
                <a:spcPts val="440"/>
              </a:spcBef>
              <a:buSzPts val="2200"/>
            </a:pPr>
            <a:r>
              <a:rPr lang="fr-FR" sz="1500" b="1" dirty="0"/>
              <a:t>Analyse de pratiques professionnelles </a:t>
            </a:r>
          </a:p>
          <a:p>
            <a:pPr marL="571500" indent="-457200">
              <a:spcBef>
                <a:spcPts val="440"/>
              </a:spcBef>
              <a:buSzPts val="2200"/>
            </a:pPr>
            <a:endParaRPr lang="fr-FR" sz="1500" b="1" dirty="0"/>
          </a:p>
          <a:p>
            <a:pPr marL="571500" indent="-457200">
              <a:spcBef>
                <a:spcPts val="440"/>
              </a:spcBef>
              <a:buSzPts val="2200"/>
            </a:pPr>
            <a:r>
              <a:rPr lang="fr-FR" sz="1500" b="1" dirty="0"/>
              <a:t>Conseil en évolution professionnelle (Action Avenir)</a:t>
            </a:r>
          </a:p>
          <a:p>
            <a:pPr marL="1101852" lvl="1" indent="-457200">
              <a:spcBef>
                <a:spcPts val="440"/>
              </a:spcBef>
              <a:buSzPts val="2200"/>
            </a:pPr>
            <a:r>
              <a:rPr lang="fr-FR" sz="1500" b="1" dirty="0"/>
              <a:t>Dispositif d’accompagnement pour indépendants et salariés</a:t>
            </a:r>
          </a:p>
          <a:p>
            <a:pPr marL="571500" indent="-457200">
              <a:spcBef>
                <a:spcPts val="440"/>
              </a:spcBef>
              <a:buSzPts val="2200"/>
            </a:pPr>
            <a:endParaRPr lang="fr-FR" sz="1500" b="1" dirty="0"/>
          </a:p>
          <a:p>
            <a:pPr marL="114300" indent="0">
              <a:spcBef>
                <a:spcPts val="440"/>
              </a:spcBef>
              <a:buSzPts val="2200"/>
              <a:buNone/>
            </a:pPr>
            <a:endParaRPr lang="fr-FR" sz="1500" b="1" dirty="0"/>
          </a:p>
          <a:p>
            <a:pPr marL="571500" lvl="0" indent="-457200">
              <a:spcBef>
                <a:spcPts val="440"/>
              </a:spcBef>
              <a:buSzPts val="2200"/>
              <a:buFont typeface="+mj-lt"/>
              <a:buAutoNum type="arabicPeriod"/>
            </a:pPr>
            <a:endParaRPr lang="fr-FR" sz="1500" b="1" dirty="0"/>
          </a:p>
          <a:p>
            <a:pPr marL="640080" lvl="1" indent="-101600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lang="fr-FR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767671" y="685800"/>
            <a:ext cx="7870143" cy="14859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114300" lvl="0" indent="0" defTabSz="914400">
              <a:spcAft>
                <a:spcPts val="0"/>
              </a:spcAft>
              <a:buClr>
                <a:srgbClr val="675E47"/>
              </a:buClr>
              <a:buSzPts val="2800"/>
            </a:pPr>
            <a:r>
              <a:rPr lang="en-US" sz="4100" b="1"/>
              <a:t>Accompagnement thérapeutique</a:t>
            </a:r>
            <a:br>
              <a:rPr lang="en-US" sz="4100"/>
            </a:br>
            <a:endParaRPr lang="en-US" sz="410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19460D-E12B-D9B3-D306-8C7FDEAB050F}"/>
              </a:ext>
            </a:extLst>
          </p:cNvPr>
          <p:cNvSpPr txBox="1"/>
          <p:nvPr/>
        </p:nvSpPr>
        <p:spPr>
          <a:xfrm>
            <a:off x="767671" y="2285999"/>
            <a:ext cx="3804328" cy="431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Bef>
                <a:spcPts val="360"/>
              </a:spcBef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b="1" i="0" u="none" strike="noStrike" dirty="0">
                <a:solidFill>
                  <a:schemeClr val="tx2"/>
                </a:solidFill>
                <a:effectLst/>
              </a:rPr>
              <a:t>8 séances par an chez un </a:t>
            </a:r>
            <a:r>
              <a:rPr lang="en-US" sz="1500" b="1" i="0" u="none" strike="noStrike" dirty="0" err="1">
                <a:solidFill>
                  <a:schemeClr val="tx2"/>
                </a:solidFill>
                <a:effectLst/>
              </a:rPr>
              <a:t>psychologue</a:t>
            </a:r>
            <a:endParaRPr lang="en-US" sz="1500" b="1" dirty="0">
              <a:solidFill>
                <a:schemeClr val="tx2"/>
              </a:solidFill>
              <a:effectLst/>
            </a:endParaRPr>
          </a:p>
          <a:p>
            <a:pPr marL="384048" indent="-384048" defTabSz="914400">
              <a:lnSpc>
                <a:spcPct val="94000"/>
              </a:lnSpc>
              <a:spcBef>
                <a:spcPts val="360"/>
              </a:spcBef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b="1" i="0" u="none" strike="noStrike" dirty="0">
                <a:solidFill>
                  <a:schemeClr val="tx2"/>
                </a:solidFill>
                <a:effectLst/>
              </a:rPr>
              <a:t>Les séances </a:t>
            </a:r>
            <a:r>
              <a:rPr lang="en-US" sz="1500" b="1" i="0" u="none" strike="noStrike" dirty="0" err="1">
                <a:solidFill>
                  <a:schemeClr val="tx2"/>
                </a:solidFill>
                <a:effectLst/>
              </a:rPr>
              <a:t>sont</a:t>
            </a:r>
            <a:r>
              <a:rPr lang="en-US" sz="15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1" i="0" u="none" strike="noStrike" dirty="0" err="1">
                <a:solidFill>
                  <a:schemeClr val="tx2"/>
                </a:solidFill>
                <a:effectLst/>
              </a:rPr>
              <a:t>remboursées</a:t>
            </a:r>
            <a:r>
              <a:rPr lang="en-US" sz="1500" b="1" i="0" u="none" strike="noStrike" dirty="0">
                <a:solidFill>
                  <a:schemeClr val="tx2"/>
                </a:solidFill>
                <a:effectLst/>
              </a:rPr>
              <a:t> :</a:t>
            </a:r>
            <a:endParaRPr lang="en-US" sz="1500" b="0" dirty="0">
              <a:solidFill>
                <a:schemeClr val="tx2"/>
              </a:solidFill>
              <a:effectLst/>
            </a:endParaRPr>
          </a:p>
          <a:p>
            <a:pPr marL="384048" indent="-384048" defTabSz="914400">
              <a:lnSpc>
                <a:spcPct val="94000"/>
              </a:lnSpc>
              <a:spcBef>
                <a:spcPts val="360"/>
              </a:spcBef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b="0" i="0" u="none" strike="noStrike" dirty="0">
                <a:solidFill>
                  <a:schemeClr val="tx2"/>
                </a:solidFill>
                <a:effectLst/>
              </a:rPr>
              <a:t> par </a:t>
            </a:r>
            <a:r>
              <a:rPr lang="en-US" sz="1500" b="1" i="0" u="none" strike="noStrike" dirty="0" err="1">
                <a:solidFill>
                  <a:schemeClr val="tx2"/>
                </a:solidFill>
                <a:effectLst/>
              </a:rPr>
              <a:t>l’Assurance</a:t>
            </a:r>
            <a:r>
              <a:rPr lang="en-US" sz="15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1" i="0" u="none" strike="noStrike" dirty="0" err="1">
                <a:solidFill>
                  <a:schemeClr val="tx2"/>
                </a:solidFill>
                <a:effectLst/>
              </a:rPr>
              <a:t>Maladie</a:t>
            </a:r>
            <a:endParaRPr lang="en-US" sz="1500" b="1" dirty="0">
              <a:solidFill>
                <a:schemeClr val="tx2"/>
              </a:solidFill>
              <a:effectLst/>
            </a:endParaRPr>
          </a:p>
          <a:p>
            <a:pPr marL="384048" indent="-384048" defTabSz="91440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1500" b="0" i="0" u="none" strike="noStrike" dirty="0">
                <a:solidFill>
                  <a:schemeClr val="tx2"/>
                </a:solidFill>
                <a:effectLst/>
              </a:rPr>
              <a:t>40€ la première séance</a:t>
            </a:r>
            <a:endParaRPr lang="en-US" sz="1500" b="0" dirty="0">
              <a:solidFill>
                <a:schemeClr val="tx2"/>
              </a:solidFill>
              <a:effectLst/>
            </a:endParaRPr>
          </a:p>
          <a:p>
            <a:pPr marL="384048" indent="-384048" defTabSz="91440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1500" b="0" i="0" u="none" strike="noStrike" dirty="0">
                <a:solidFill>
                  <a:schemeClr val="tx2"/>
                </a:solidFill>
                <a:effectLst/>
              </a:rPr>
              <a:t>30€ les 7 </a:t>
            </a:r>
            <a:r>
              <a:rPr lang="en-US" sz="1500" b="0" i="0" u="none" strike="noStrike" dirty="0" err="1">
                <a:solidFill>
                  <a:schemeClr val="tx2"/>
                </a:solidFill>
                <a:effectLst/>
              </a:rPr>
              <a:t>autres</a:t>
            </a:r>
            <a:r>
              <a:rPr lang="en-US" sz="1500" b="0" i="0" u="none" strike="noStrike" dirty="0">
                <a:solidFill>
                  <a:schemeClr val="tx2"/>
                </a:solidFill>
                <a:effectLst/>
              </a:rPr>
              <a:t>  </a:t>
            </a:r>
            <a:endParaRPr lang="en-US" sz="1500" b="0" dirty="0">
              <a:solidFill>
                <a:schemeClr val="tx2"/>
              </a:solidFill>
              <a:effectLst/>
            </a:endParaRPr>
          </a:p>
          <a:p>
            <a:pPr marL="384048" indent="-384048" defTabSz="91440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1500" b="0" i="0" u="none" strike="noStrike" dirty="0">
                <a:solidFill>
                  <a:schemeClr val="tx2"/>
                </a:solidFill>
                <a:effectLst/>
              </a:rPr>
              <a:t>Temps de consultation : 30 minutes</a:t>
            </a:r>
          </a:p>
          <a:p>
            <a:pPr marL="384048" indent="-384048" defTabSz="91440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PAS D’AVANCE DE FRAIS pour : CSS/ALD/AT</a:t>
            </a:r>
            <a:endParaRPr lang="en-US" sz="1500" b="0" i="0" u="none" strike="noStrike" dirty="0">
              <a:solidFill>
                <a:schemeClr val="tx2"/>
              </a:solidFill>
              <a:effectLst/>
            </a:endParaRPr>
          </a:p>
          <a:p>
            <a:pPr marL="384048" indent="-384048" defTabSz="91440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dirty="0">
                <a:solidFill>
                  <a:schemeClr val="tx2"/>
                </a:solidFill>
              </a:rPr>
              <a:t>Une ordonnance par an </a:t>
            </a:r>
          </a:p>
          <a:p>
            <a:pPr marL="384048" indent="-384048" defTabSz="91440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</a:pP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</a:pP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b="1" dirty="0">
                <a:solidFill>
                  <a:schemeClr val="tx2"/>
                </a:solidFill>
                <a:effectLst/>
              </a:rPr>
              <a:t>OU CONSULTATION HORS DISPOSITIF </a:t>
            </a:r>
            <a:br>
              <a:rPr lang="en-US" sz="1500" b="1" dirty="0">
                <a:solidFill>
                  <a:schemeClr val="tx2"/>
                </a:solidFill>
                <a:effectLst/>
              </a:rPr>
            </a:br>
            <a:r>
              <a:rPr lang="en-US" sz="1500" b="0" i="0" u="none" strike="noStrike" dirty="0">
                <a:solidFill>
                  <a:schemeClr val="tx2"/>
                </a:solidFill>
                <a:effectLst/>
              </a:rPr>
              <a:t>Consultation </a:t>
            </a:r>
            <a:r>
              <a:rPr lang="en-US" sz="1500" b="0" i="0" u="none" strike="noStrike" dirty="0" err="1">
                <a:solidFill>
                  <a:schemeClr val="tx2"/>
                </a:solidFill>
                <a:effectLst/>
              </a:rPr>
              <a:t>prise</a:t>
            </a:r>
            <a:r>
              <a:rPr lang="en-US" sz="15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tx2"/>
                </a:solidFill>
                <a:effectLst/>
              </a:rPr>
              <a:t>en</a:t>
            </a:r>
            <a:r>
              <a:rPr lang="en-US" sz="1500" b="0" i="0" u="none" strike="noStrike" dirty="0">
                <a:solidFill>
                  <a:schemeClr val="tx2"/>
                </a:solidFill>
                <a:effectLst/>
              </a:rPr>
              <a:t> charge par </a:t>
            </a:r>
            <a:r>
              <a:rPr lang="en-US" sz="1500" b="0" i="0" u="none" strike="noStrike" dirty="0" err="1">
                <a:solidFill>
                  <a:schemeClr val="tx2"/>
                </a:solidFill>
                <a:effectLst/>
              </a:rPr>
              <a:t>certaines</a:t>
            </a:r>
            <a:r>
              <a:rPr lang="en-US" sz="1500" b="0" i="0" u="none" strike="noStrike" dirty="0">
                <a:solidFill>
                  <a:schemeClr val="tx2"/>
                </a:solidFill>
                <a:effectLst/>
              </a:rPr>
              <a:t>  </a:t>
            </a:r>
            <a:r>
              <a:rPr lang="en-US" sz="1500" b="0" i="0" u="none" strike="noStrike" dirty="0" err="1">
                <a:solidFill>
                  <a:schemeClr val="tx2"/>
                </a:solidFill>
                <a:effectLst/>
              </a:rPr>
              <a:t>mutuelles</a:t>
            </a:r>
            <a:r>
              <a:rPr lang="en-US" sz="1500" b="0" i="0" u="none" strike="noStrike" dirty="0">
                <a:solidFill>
                  <a:schemeClr val="tx2"/>
                </a:solidFill>
                <a:effectLst/>
              </a:rPr>
              <a:t> : 60€ 45 minutes de consultation </a:t>
            </a:r>
          </a:p>
        </p:txBody>
      </p:sp>
      <p:pic>
        <p:nvPicPr>
          <p:cNvPr id="1028" name="Picture 4" descr="Monpsy.sante.gouv.fr - MonPsy remboursement séances chez le psychologue">
            <a:extLst>
              <a:ext uri="{FF2B5EF4-FFF2-40B4-BE49-F238E27FC236}">
                <a16:creationId xmlns:a16="http://schemas.microsoft.com/office/drawing/2014/main" id="{C8A858A3-E2CD-7401-2C6C-BD9782CE4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9" y="2286000"/>
            <a:ext cx="3829084" cy="19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639704"/>
            <a:ext cx="2474684" cy="5577840"/>
          </a:xfrm>
        </p:spPr>
        <p:txBody>
          <a:bodyPr anchor="ctr">
            <a:normAutofit/>
          </a:bodyPr>
          <a:lstStyle/>
          <a:p>
            <a:pPr marL="114300" indent="0" algn="ctr" fontAlgn="base"/>
            <a:r>
              <a:rPr lang="fr-FR" sz="2800" b="1"/>
              <a:t>Les risques psychosociaux</a:t>
            </a:r>
            <a:br>
              <a:rPr lang="fr-FR" sz="2800" b="1"/>
            </a:br>
            <a:endParaRPr lang="fr-FR" sz="2800"/>
          </a:p>
        </p:txBody>
      </p:sp>
      <p:sp>
        <p:nvSpPr>
          <p:cNvPr id="3" name="Espace réservé du contenu 2"/>
          <p:cNvSpPr>
            <a:spLocks/>
          </p:cNvSpPr>
          <p:nvPr/>
        </p:nvSpPr>
        <p:spPr>
          <a:xfrm>
            <a:off x="3676104" y="1981408"/>
            <a:ext cx="4879728" cy="339481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92608">
              <a:spcAft>
                <a:spcPts val="600"/>
              </a:spcAft>
            </a:pPr>
            <a:endParaRPr lang="fr-FR" sz="179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2608" lvl="1" defTabSz="292608">
              <a:spcAft>
                <a:spcPts val="600"/>
              </a:spcAft>
            </a:pPr>
            <a:endParaRPr lang="fr-FR" sz="115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2608" lvl="1" defTabSz="292608">
              <a:spcAft>
                <a:spcPts val="600"/>
              </a:spcAft>
            </a:pPr>
            <a:endParaRPr lang="fr-FR" sz="115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2608" lvl="1" defTabSz="292608">
              <a:spcAft>
                <a:spcPts val="600"/>
              </a:spcAft>
            </a:pPr>
            <a:endParaRPr lang="fr-FR" sz="115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2608" lvl="1" defTabSz="292608">
              <a:spcAft>
                <a:spcPts val="600"/>
              </a:spcAft>
            </a:pPr>
            <a:endParaRPr lang="fr-FR" sz="115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87272" y="308214"/>
            <a:ext cx="4657392" cy="6020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92608">
              <a:spcAft>
                <a:spcPts val="600"/>
              </a:spcAft>
            </a:pPr>
            <a:endParaRPr lang="fr-FR" sz="1536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2608">
              <a:spcAft>
                <a:spcPts val="600"/>
              </a:spcAft>
            </a:pPr>
            <a:endParaRPr lang="fr-FR" sz="1536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2608">
              <a:spcAft>
                <a:spcPts val="600"/>
              </a:spcAft>
            </a:pPr>
            <a:endParaRPr lang="fr-FR" sz="1152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2608">
              <a:spcAft>
                <a:spcPts val="600"/>
              </a:spcAft>
            </a:pPr>
            <a:r>
              <a:rPr lang="fr-FR" sz="153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fr-F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Définition du stress : </a:t>
            </a:r>
          </a:p>
          <a:p>
            <a:pPr defTabSz="292608">
              <a:spcAft>
                <a:spcPts val="600"/>
              </a:spcAft>
            </a:pPr>
            <a:endParaRPr lang="fr-FR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2608">
              <a:spcAft>
                <a:spcPts val="600"/>
              </a:spcAft>
            </a:pPr>
            <a:r>
              <a:rPr lang="fr-FR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 Un état de stress survient lorsqu’il y a déséquilibre entre la perception qu’une personne a des </a:t>
            </a:r>
            <a:r>
              <a:rPr lang="fr-FR" sz="2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contraintes</a:t>
            </a:r>
            <a:r>
              <a:rPr lang="fr-FR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lui impose son environnement et la perception qu’elle a de </a:t>
            </a:r>
            <a:r>
              <a:rPr lang="fr-FR" sz="2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 propres ressources </a:t>
            </a:r>
            <a:r>
              <a:rPr lang="fr-FR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y faire face. </a:t>
            </a:r>
          </a:p>
          <a:p>
            <a:pPr defTabSz="292608">
              <a:spcAft>
                <a:spcPts val="600"/>
              </a:spcAft>
            </a:pPr>
            <a:r>
              <a:rPr lang="fr-FR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……, </a:t>
            </a:r>
            <a:r>
              <a:rPr lang="fr-FR" sz="2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effets du stress</a:t>
            </a:r>
            <a:r>
              <a:rPr lang="fr-FR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sont pas uniquement de nature psychologique. »</a:t>
            </a:r>
          </a:p>
          <a:p>
            <a:pPr defTabSz="292608">
              <a:spcAft>
                <a:spcPts val="600"/>
              </a:spcAft>
            </a:pPr>
            <a:r>
              <a:rPr lang="fr-FR" sz="2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affecte également la santé physique, le bien-être et la productivité de la personne qui y est soumise</a:t>
            </a:r>
            <a:r>
              <a:rPr lang="fr-FR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defTabSz="292608">
              <a:spcAft>
                <a:spcPts val="600"/>
              </a:spcAft>
            </a:pPr>
            <a:endParaRPr lang="fr-FR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1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639704"/>
            <a:ext cx="2474684" cy="5577840"/>
          </a:xfrm>
        </p:spPr>
        <p:txBody>
          <a:bodyPr anchor="ctr">
            <a:normAutofit/>
          </a:bodyPr>
          <a:lstStyle/>
          <a:p>
            <a:pPr marL="114300" indent="0" algn="ctr" fontAlgn="base"/>
            <a:r>
              <a:rPr lang="fr-FR" sz="1400" b="1" dirty="0"/>
              <a:t>Souffrance/épuisement pro</a:t>
            </a:r>
            <a:br>
              <a:rPr lang="fr-FR" sz="1400" b="1" dirty="0"/>
            </a:br>
            <a:endParaRPr lang="fr-FR" sz="1400" dirty="0"/>
          </a:p>
        </p:txBody>
      </p:sp>
      <p:sp>
        <p:nvSpPr>
          <p:cNvPr id="3" name="Espace réservé du contenu 2"/>
          <p:cNvSpPr>
            <a:spLocks/>
          </p:cNvSpPr>
          <p:nvPr/>
        </p:nvSpPr>
        <p:spPr>
          <a:xfrm>
            <a:off x="3676104" y="1872182"/>
            <a:ext cx="4871514" cy="338909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8036">
              <a:spcAft>
                <a:spcPts val="600"/>
              </a:spcAft>
            </a:pPr>
            <a:endParaRPr lang="fr-FR" sz="176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endParaRPr lang="fr-FR" sz="113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14210" y="1595971"/>
            <a:ext cx="4741622" cy="444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8036">
              <a:spcAft>
                <a:spcPts val="600"/>
              </a:spcAft>
            </a:pPr>
            <a:endParaRPr lang="fr-FR" sz="151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288036">
              <a:spcAft>
                <a:spcPts val="600"/>
              </a:spcAft>
            </a:pPr>
            <a:r>
              <a:rPr lang="fr-F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Souffrance ou mal être</a:t>
            </a:r>
            <a:endParaRPr lang="fr-FR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88036">
              <a:spcAft>
                <a:spcPts val="600"/>
              </a:spcAft>
            </a:pP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Etat de stress qui n’est plus prédominant mais laisse place à une réelle souffrance au travail. </a:t>
            </a:r>
          </a:p>
          <a:p>
            <a:pPr defTabSz="288036">
              <a:spcAft>
                <a:spcPts val="600"/>
              </a:spcAft>
            </a:pP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état de souffrance peut résulter de : </a:t>
            </a:r>
          </a:p>
          <a:p>
            <a:pPr marL="216027" indent="-216027" defTabSz="288036"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Situations de conflits ou d’</a:t>
            </a:r>
            <a:r>
              <a:rPr lang="fr-FR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hyper-conflits</a:t>
            </a: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voire de violence interne (celle provenant de la même entreprise.</a:t>
            </a:r>
          </a:p>
          <a:p>
            <a:pPr marL="216027" indent="-216027" defTabSz="288036"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relations inter-individuelles pathogènes : emprise, abus de pouvoir, manipulation, mise à l’écart…</a:t>
            </a:r>
          </a:p>
          <a:p>
            <a:pPr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736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>
            <a:normAutofit fontScale="90000"/>
          </a:bodyPr>
          <a:lstStyle/>
          <a:p>
            <a:pPr marL="114300" indent="0" fontAlgn="base"/>
            <a:r>
              <a:rPr lang="fr-FR" sz="4800" b="1" dirty="0"/>
              <a:t>Les risques psychosociaux</a:t>
            </a:r>
            <a:br>
              <a:rPr lang="fr-FR" sz="4800" b="1" dirty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7620000" cy="5301208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124744"/>
            <a:ext cx="74168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lvl="1"/>
            <a:r>
              <a:rPr lang="fr-FR" sz="2400" b="1" dirty="0"/>
              <a:t>Souffrance ou mal être : comment se manifestent -ils ? </a:t>
            </a:r>
            <a:endParaRPr lang="fr-FR" sz="2400" dirty="0"/>
          </a:p>
          <a:p>
            <a:r>
              <a:rPr lang="fr-FR" sz="2400" dirty="0"/>
              <a:t> Symptômes de stress Physiques Emotionnels et Comportementaux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Douleurs musculaires,  maux de tête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Crise de nerfs ou de larmes sur le lieu de travail/crise d’angoisse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Troubles de sommeil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Symptômes digestifs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Malaises sur le lieu de travail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Consommation de médicaments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Conduites addictives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Pensées suicidaires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56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>
            <a:normAutofit fontScale="90000"/>
          </a:bodyPr>
          <a:lstStyle/>
          <a:p>
            <a:pPr marL="114300" indent="0" fontAlgn="base"/>
            <a:r>
              <a:rPr lang="fr-FR" sz="4800" b="1" dirty="0"/>
              <a:t>Les risques psychosociaux</a:t>
            </a:r>
            <a:br>
              <a:rPr lang="fr-FR" sz="4800" b="1" dirty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7620000" cy="5301208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124744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lvl="1"/>
            <a:r>
              <a:rPr lang="fr-FR" sz="2400" b="1" dirty="0"/>
              <a:t>Souffrance ou mal être : comment se manifestent -ils ? </a:t>
            </a:r>
            <a:endParaRPr lang="fr-FR" sz="2400" dirty="0"/>
          </a:p>
          <a:p>
            <a:r>
              <a:rPr lang="fr-FR" sz="2400" dirty="0"/>
              <a:t> Pathologies en lien avec les RPS 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Depression</a:t>
            </a:r>
            <a:r>
              <a:rPr lang="fr-FR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Diabète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Hypertension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Infection à répétition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Dermatose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Etat de stress post-traumatique….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77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639704"/>
            <a:ext cx="2474684" cy="5577840"/>
          </a:xfrm>
        </p:spPr>
        <p:txBody>
          <a:bodyPr anchor="ctr">
            <a:normAutofit/>
          </a:bodyPr>
          <a:lstStyle/>
          <a:p>
            <a:pPr marL="114300" indent="0" algn="ctr" fontAlgn="base"/>
            <a:r>
              <a:rPr lang="fr-FR" sz="4100"/>
              <a:t>Violences au travail </a:t>
            </a:r>
          </a:p>
        </p:txBody>
      </p:sp>
      <p:sp>
        <p:nvSpPr>
          <p:cNvPr id="3" name="Espace réservé du contenu 2"/>
          <p:cNvSpPr>
            <a:spLocks/>
          </p:cNvSpPr>
          <p:nvPr/>
        </p:nvSpPr>
        <p:spPr>
          <a:xfrm>
            <a:off x="3676104" y="1915207"/>
            <a:ext cx="4879728" cy="339481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92608">
              <a:spcAft>
                <a:spcPts val="600"/>
              </a:spcAft>
            </a:pPr>
            <a:endParaRPr lang="fr-FR" sz="179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2608" lvl="1" defTabSz="292608">
              <a:spcAft>
                <a:spcPts val="600"/>
              </a:spcAft>
            </a:pPr>
            <a:endParaRPr lang="fr-FR" sz="115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2608" lvl="1" defTabSz="292608">
              <a:spcAft>
                <a:spcPts val="600"/>
              </a:spcAft>
            </a:pPr>
            <a:endParaRPr lang="fr-FR" sz="115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2608" lvl="1" defTabSz="292608">
              <a:spcAft>
                <a:spcPts val="600"/>
              </a:spcAft>
            </a:pPr>
            <a:endParaRPr lang="fr-FR" sz="115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2608" lvl="1" defTabSz="292608">
              <a:spcAft>
                <a:spcPts val="600"/>
              </a:spcAft>
            </a:pPr>
            <a:endParaRPr lang="fr-FR" sz="115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597493" y="424111"/>
            <a:ext cx="4749617" cy="556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2608">
              <a:spcAft>
                <a:spcPts val="600"/>
              </a:spcAft>
            </a:pPr>
            <a:endParaRPr lang="fr-FR" sz="153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2608" lvl="1" defTabSz="292608">
              <a:spcAft>
                <a:spcPts val="600"/>
              </a:spcAft>
            </a:pPr>
            <a:r>
              <a:rPr lang="fr-FR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violences internes :</a:t>
            </a:r>
            <a:endParaRPr lang="fr-F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2608">
              <a:spcAft>
                <a:spcPts val="600"/>
              </a:spcAft>
            </a:pPr>
            <a:r>
              <a:rPr lang="fr-F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Agressions verbales ou physiques émanant de collègues ou de responsables hiérarchiques.</a:t>
            </a:r>
          </a:p>
          <a:p>
            <a:pPr defTabSz="292608">
              <a:spcAft>
                <a:spcPts val="600"/>
              </a:spcAft>
            </a:pPr>
            <a:r>
              <a:rPr lang="fr-F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Violences physiques, intimidations, </a:t>
            </a:r>
          </a:p>
          <a:p>
            <a:pPr defTabSz="292608">
              <a:spcAft>
                <a:spcPts val="600"/>
              </a:spcAft>
            </a:pPr>
            <a:endParaRPr lang="fr-F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2608" lvl="1" defTabSz="292608">
              <a:spcAft>
                <a:spcPts val="600"/>
              </a:spcAft>
            </a:pPr>
            <a:r>
              <a:rPr lang="fr-FR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harcèlement moral et harcèlement sexuel : </a:t>
            </a:r>
            <a:endParaRPr lang="fr-F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2608">
              <a:spcAft>
                <a:spcPts val="600"/>
              </a:spcAft>
            </a:pPr>
            <a:r>
              <a:rPr lang="fr-FR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 Il s'agit de </a:t>
            </a:r>
            <a:r>
              <a:rPr lang="fr-FR" sz="16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 ou comportements répétés</a:t>
            </a:r>
            <a:r>
              <a:rPr lang="fr-FR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ayant pour objet ou pour effet une </a:t>
            </a:r>
            <a:r>
              <a:rPr lang="fr-FR" sz="16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dégradation des conditions de travail</a:t>
            </a:r>
            <a:r>
              <a:rPr lang="fr-FR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susceptible de</a:t>
            </a:r>
            <a:r>
              <a:rPr lang="fr-FR" sz="16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porter atteinte aux droits et à la dignité d'une personne</a:t>
            </a:r>
            <a:r>
              <a:rPr lang="fr-FR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d'</a:t>
            </a:r>
            <a:r>
              <a:rPr lang="fr-FR" sz="16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altérer la santé</a:t>
            </a:r>
            <a:r>
              <a:rPr lang="fr-FR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physique ou mentale de celle-ci ou de </a:t>
            </a:r>
            <a:r>
              <a:rPr lang="fr-FR" sz="16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compromettre son avenir professionnel</a:t>
            </a:r>
            <a:r>
              <a:rPr lang="fr-FR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».</a:t>
            </a:r>
          </a:p>
          <a:p>
            <a:pPr defTabSz="292608">
              <a:spcAft>
                <a:spcPts val="600"/>
              </a:spcAft>
            </a:pPr>
            <a:endParaRPr lang="fr-FR" sz="16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92608" lvl="1" defTabSz="292608">
              <a:spcAft>
                <a:spcPts val="600"/>
              </a:spcAft>
            </a:pPr>
            <a:r>
              <a:rPr lang="fr-FR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violences externes.</a:t>
            </a:r>
            <a:endParaRPr lang="fr-F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2608">
              <a:spcAft>
                <a:spcPts val="600"/>
              </a:spcAft>
            </a:pPr>
            <a:r>
              <a:rPr lang="fr-F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Violences de clients, usagers, élèves, patients…, qui sont des insultes, menaces, agressions physiques ou psychologiques.</a:t>
            </a:r>
          </a:p>
          <a:p>
            <a:pPr>
              <a:spcAft>
                <a:spcPts val="600"/>
              </a:spcAft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806467216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Personnalisé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1127</Words>
  <Application>Microsoft Office PowerPoint</Application>
  <PresentationFormat>Affichage à l'écran (4:3)</PresentationFormat>
  <Paragraphs>240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Cambria</vt:lpstr>
      <vt:lpstr>Franklin Gothic Book</vt:lpstr>
      <vt:lpstr>Libre Franklin</vt:lpstr>
      <vt:lpstr>Cadrage</vt:lpstr>
      <vt:lpstr>  Cabinet Cordella&amp;Lebrun Psychologues </vt:lpstr>
      <vt:lpstr>Présentation du Cabinet Cordella&amp;Lebrun </vt:lpstr>
      <vt:lpstr>Présentation du Cabinet Cordella&amp;Lebrun </vt:lpstr>
      <vt:lpstr>Accompagnement thérapeutique </vt:lpstr>
      <vt:lpstr>Les risques psychosociaux </vt:lpstr>
      <vt:lpstr>Souffrance/épuisement pro </vt:lpstr>
      <vt:lpstr>Les risques psychosociaux </vt:lpstr>
      <vt:lpstr>Les risques psychosociaux </vt:lpstr>
      <vt:lpstr>Violences au travail </vt:lpstr>
      <vt:lpstr>Les risques psychosociaux </vt:lpstr>
      <vt:lpstr>Les facteurs de risques psychosociaux </vt:lpstr>
      <vt:lpstr>Les facteurs de risques </vt:lpstr>
      <vt:lpstr>Les facteurs de risque  Horaires de travail difficiles  </vt:lpstr>
      <vt:lpstr>Facteurs de risques  </vt:lpstr>
      <vt:lpstr>Les facteurs de risques  </vt:lpstr>
      <vt:lpstr>Prévention  </vt:lpstr>
      <vt:lpstr>Les risques et facteurs de risques du métier de sage-femme</vt:lpstr>
      <vt:lpstr>Etats des lieux :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Cabinet Cordella&amp;Lebrun Psychologues du travail</dc:title>
  <dc:creator>Emilie</dc:creator>
  <cp:lastModifiedBy>emilie cordella</cp:lastModifiedBy>
  <cp:revision>13</cp:revision>
  <dcterms:created xsi:type="dcterms:W3CDTF">2017-10-20T08:48:39Z</dcterms:created>
  <dcterms:modified xsi:type="dcterms:W3CDTF">2024-03-04T18:03:30Z</dcterms:modified>
</cp:coreProperties>
</file>